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5"/>
  </p:sldMasterIdLst>
  <p:notesMasterIdLst>
    <p:notesMasterId r:id="rId28"/>
  </p:notesMasterIdLst>
  <p:sldIdLst>
    <p:sldId id="256" r:id="rId6"/>
    <p:sldId id="257" r:id="rId7"/>
    <p:sldId id="277" r:id="rId8"/>
    <p:sldId id="259" r:id="rId9"/>
    <p:sldId id="260" r:id="rId10"/>
    <p:sldId id="261" r:id="rId11"/>
    <p:sldId id="262" r:id="rId12"/>
    <p:sldId id="263" r:id="rId13"/>
    <p:sldId id="264" r:id="rId14"/>
    <p:sldId id="265" r:id="rId15"/>
    <p:sldId id="266" r:id="rId16"/>
    <p:sldId id="267" r:id="rId17"/>
    <p:sldId id="276" r:id="rId18"/>
    <p:sldId id="268" r:id="rId19"/>
    <p:sldId id="270" r:id="rId20"/>
    <p:sldId id="269" r:id="rId21"/>
    <p:sldId id="271" r:id="rId22"/>
    <p:sldId id="272" r:id="rId23"/>
    <p:sldId id="273" r:id="rId24"/>
    <p:sldId id="274" r:id="rId25"/>
    <p:sldId id="275" r:id="rId26"/>
    <p:sldId id="278" r:id="rId27"/>
  </p:sldIdLst>
  <p:sldSz cx="12192000" cy="6858000"/>
  <p:notesSz cx="6858000" cy="9144000"/>
  <p:custDataLst>
    <p:tags r:id="rId29"/>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Lauirn" initials="EL" lastIdx="8" clrIdx="0">
    <p:extLst>
      <p:ext uri="{19B8F6BF-5375-455C-9EA6-DF929625EA0E}">
        <p15:presenceInfo xmlns:p15="http://schemas.microsoft.com/office/powerpoint/2012/main" userId="Edward Lauir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6F1"/>
    <a:srgbClr val="FCF1EA"/>
    <a:srgbClr val="FF3399"/>
    <a:srgbClr val="739299"/>
    <a:srgbClr val="68310F"/>
    <a:srgbClr val="E5AA83"/>
    <a:srgbClr val="521C1E"/>
    <a:srgbClr val="363636"/>
    <a:srgbClr val="FEBE10"/>
    <a:srgbClr val="FFD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0B6561-961E-8588-91C8-F7141196F82C}" v="16" dt="2021-01-29T18:20:23.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7" autoAdjust="0"/>
    <p:restoredTop sz="76881" autoAdjust="0"/>
  </p:normalViewPr>
  <p:slideViewPr>
    <p:cSldViewPr snapToObjects="1">
      <p:cViewPr varScale="1">
        <p:scale>
          <a:sx n="56" d="100"/>
          <a:sy n="56" d="100"/>
        </p:scale>
        <p:origin x="78" y="6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0DF2AD07-BA1F-1C4A-BF43-2D30A13376A9}" type="datetimeFigureOut">
              <a:rPr lang="en-CA" smtClean="0"/>
              <a:pPr/>
              <a:t>2021-01-29</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127B7409-EA71-B848-9287-DC1A963FCE06}" type="slidenum">
              <a:rPr lang="en-CA" smtClean="0"/>
              <a:pPr/>
              <a:t>‹#›</a:t>
            </a:fld>
            <a:endParaRPr lang="en-CA" dirty="0"/>
          </a:p>
        </p:txBody>
      </p:sp>
    </p:spTree>
    <p:extLst>
      <p:ext uri="{BB962C8B-B14F-4D97-AF65-F5344CB8AC3E}">
        <p14:creationId xmlns:p14="http://schemas.microsoft.com/office/powerpoint/2010/main" val="1148167250"/>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Regular" charset="0"/>
        <a:ea typeface="+mn-ea"/>
        <a:cs typeface="+mn-cs"/>
      </a:defRPr>
    </a:lvl1pPr>
    <a:lvl2pPr marL="609585" algn="l" defTabSz="1219170" rtl="0" eaLnBrk="1" latinLnBrk="0" hangingPunct="1">
      <a:defRPr sz="1600" b="0" i="0" kern="1200">
        <a:solidFill>
          <a:schemeClr val="tx1"/>
        </a:solidFill>
        <a:latin typeface="Arial Regular" charset="0"/>
        <a:ea typeface="+mn-ea"/>
        <a:cs typeface="+mn-cs"/>
      </a:defRPr>
    </a:lvl2pPr>
    <a:lvl3pPr marL="1219170" algn="l" defTabSz="1219170" rtl="0" eaLnBrk="1" latinLnBrk="0" hangingPunct="1">
      <a:defRPr sz="1600" b="0" i="0" kern="1200">
        <a:solidFill>
          <a:schemeClr val="tx1"/>
        </a:solidFill>
        <a:latin typeface="Arial Regular" charset="0"/>
        <a:ea typeface="+mn-ea"/>
        <a:cs typeface="+mn-cs"/>
      </a:defRPr>
    </a:lvl3pPr>
    <a:lvl4pPr marL="1828754" algn="l" defTabSz="1219170" rtl="0" eaLnBrk="1" latinLnBrk="0" hangingPunct="1">
      <a:defRPr sz="1600" b="0" i="0" kern="1200">
        <a:solidFill>
          <a:schemeClr val="tx1"/>
        </a:solidFill>
        <a:latin typeface="Arial Regular" charset="0"/>
        <a:ea typeface="+mn-ea"/>
        <a:cs typeface="+mn-cs"/>
      </a:defRPr>
    </a:lvl4pPr>
    <a:lvl5pPr marL="2438339" algn="l" defTabSz="1219170" rtl="0" eaLnBrk="1" latinLnBrk="0" hangingPunct="1">
      <a:defRPr sz="1600" b="0" i="0" kern="1200">
        <a:solidFill>
          <a:schemeClr val="tx1"/>
        </a:solidFill>
        <a:latin typeface="Arial Regular"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Arial Regular" charset="0"/>
                <a:ea typeface="+mn-ea"/>
                <a:cs typeface="+mn-cs"/>
              </a:rPr>
              <a:t>These products are accumulation annuities issued by Sun Life Assurance Company of Canada. </a:t>
            </a:r>
          </a:p>
          <a:p>
            <a:endParaRPr lang="en-CA" dirty="0"/>
          </a:p>
        </p:txBody>
      </p:sp>
      <p:sp>
        <p:nvSpPr>
          <p:cNvPr id="4" name="Slide Number Placeholder 3"/>
          <p:cNvSpPr>
            <a:spLocks noGrp="1"/>
          </p:cNvSpPr>
          <p:nvPr>
            <p:ph type="sldNum" sz="quarter" idx="5"/>
          </p:nvPr>
        </p:nvSpPr>
        <p:spPr/>
        <p:txBody>
          <a:bodyPr/>
          <a:lstStyle/>
          <a:p>
            <a:fld id="{127B7409-EA71-B848-9287-DC1A963FCE06}" type="slidenum">
              <a:rPr lang="en-CA" smtClean="0"/>
              <a:pPr/>
              <a:t>1</a:t>
            </a:fld>
            <a:endParaRPr lang="en-CA" dirty="0"/>
          </a:p>
        </p:txBody>
      </p:sp>
    </p:spTree>
    <p:extLst>
      <p:ext uri="{BB962C8B-B14F-4D97-AF65-F5344CB8AC3E}">
        <p14:creationId xmlns:p14="http://schemas.microsoft.com/office/powerpoint/2010/main" val="4140790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Arial Regular" charset="0"/>
                <a:ea typeface="+mn-ea"/>
                <a:cs typeface="+mn-cs"/>
              </a:rPr>
              <a:t>What it really boils down to is where the interest you receive lands on your tax slip. Interest from a  traditional GIC lands here on your T5 tax slip. Interest is 100% taxable, so if we assume a 40% tax rate, this means $5,000 paid in taxes. </a:t>
            </a:r>
          </a:p>
        </p:txBody>
      </p:sp>
      <p:sp>
        <p:nvSpPr>
          <p:cNvPr id="4" name="Slide Number Placeholder 3"/>
          <p:cNvSpPr>
            <a:spLocks noGrp="1"/>
          </p:cNvSpPr>
          <p:nvPr>
            <p:ph type="sldNum" sz="quarter" idx="5"/>
          </p:nvPr>
        </p:nvSpPr>
        <p:spPr/>
        <p:txBody>
          <a:bodyPr/>
          <a:lstStyle/>
          <a:p>
            <a:fld id="{127B7409-EA71-B848-9287-DC1A963FCE06}" type="slidenum">
              <a:rPr lang="en-CA" smtClean="0"/>
              <a:pPr/>
              <a:t>12</a:t>
            </a:fld>
            <a:endParaRPr lang="en-CA" dirty="0"/>
          </a:p>
        </p:txBody>
      </p:sp>
    </p:spTree>
    <p:extLst>
      <p:ext uri="{BB962C8B-B14F-4D97-AF65-F5344CB8AC3E}">
        <p14:creationId xmlns:p14="http://schemas.microsoft.com/office/powerpoint/2010/main" val="334315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Arial Regular" charset="0"/>
                <a:ea typeface="+mn-ea"/>
                <a:cs typeface="+mn-cs"/>
              </a:rPr>
              <a:t>Interest from insurance GICs, however, are reported in Box 19 which represents accrued income. If you are 65 and older at the end of the year, you can report this as pension income on your income tax. Otherwise it is treated as regular interest.</a:t>
            </a:r>
          </a:p>
        </p:txBody>
      </p:sp>
      <p:sp>
        <p:nvSpPr>
          <p:cNvPr id="4" name="Slide Number Placeholder 3"/>
          <p:cNvSpPr>
            <a:spLocks noGrp="1"/>
          </p:cNvSpPr>
          <p:nvPr>
            <p:ph type="sldNum" sz="quarter" idx="5"/>
          </p:nvPr>
        </p:nvSpPr>
        <p:spPr/>
        <p:txBody>
          <a:bodyPr/>
          <a:lstStyle/>
          <a:p>
            <a:fld id="{127B7409-EA71-B848-9287-DC1A963FCE06}" type="slidenum">
              <a:rPr lang="en-CA" smtClean="0"/>
              <a:pPr/>
              <a:t>13</a:t>
            </a:fld>
            <a:endParaRPr lang="en-CA" dirty="0"/>
          </a:p>
        </p:txBody>
      </p:sp>
    </p:spTree>
    <p:extLst>
      <p:ext uri="{BB962C8B-B14F-4D97-AF65-F5344CB8AC3E}">
        <p14:creationId xmlns:p14="http://schemas.microsoft.com/office/powerpoint/2010/main" val="201573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Arial Regular" charset="0"/>
                <a:ea typeface="+mn-ea"/>
                <a:cs typeface="+mn-cs"/>
              </a:rPr>
              <a:t>To demonstrate how the tax fairness program works, I’ve put together an illustration that involves a husband and wife, both 65. </a:t>
            </a:r>
          </a:p>
          <a:p>
            <a:br>
              <a:rPr lang="en-US" sz="1600" b="0" i="0" kern="1200" dirty="0">
                <a:solidFill>
                  <a:schemeClr val="tx1"/>
                </a:solidFill>
                <a:effectLst/>
                <a:latin typeface="Arial Regular" charset="0"/>
                <a:ea typeface="+mn-ea"/>
                <a:cs typeface="+mn-cs"/>
              </a:rPr>
            </a:br>
            <a:r>
              <a:rPr lang="en-US" sz="1600" b="0" i="0" kern="1200" dirty="0">
                <a:solidFill>
                  <a:schemeClr val="tx1"/>
                </a:solidFill>
                <a:effectLst/>
                <a:latin typeface="Arial Regular" charset="0"/>
                <a:ea typeface="+mn-ea"/>
                <a:cs typeface="+mn-cs"/>
              </a:rPr>
              <a:t>The husband’s net income is $100,000, while the wife earns a net income of $25,000. The marginal tax rate for the husband is 45.70%. Due to the wife’s lower income, her marginal tax rate comes in at 23.30%.</a:t>
            </a:r>
          </a:p>
          <a:p>
            <a:br>
              <a:rPr lang="en-US" sz="1600" b="0" i="0" kern="1200" dirty="0">
                <a:solidFill>
                  <a:schemeClr val="tx1"/>
                </a:solidFill>
                <a:effectLst/>
                <a:latin typeface="Arial Regular" charset="0"/>
                <a:ea typeface="+mn-ea"/>
                <a:cs typeface="+mn-cs"/>
              </a:rPr>
            </a:br>
            <a:r>
              <a:rPr lang="en-US" sz="1600" b="0" i="0" kern="1200" dirty="0">
                <a:solidFill>
                  <a:schemeClr val="tx1"/>
                </a:solidFill>
                <a:effectLst/>
                <a:latin typeface="Arial Regular" charset="0"/>
                <a:ea typeface="+mn-ea"/>
                <a:cs typeface="+mn-cs"/>
              </a:rPr>
              <a:t>Let’s take a look at the husband’s investments and compare a traditional GIC to an Insurance GIC.</a:t>
            </a:r>
          </a:p>
        </p:txBody>
      </p:sp>
      <p:sp>
        <p:nvSpPr>
          <p:cNvPr id="4" name="Slide Number Placeholder 3"/>
          <p:cNvSpPr>
            <a:spLocks noGrp="1"/>
          </p:cNvSpPr>
          <p:nvPr>
            <p:ph type="sldNum" sz="quarter" idx="5"/>
          </p:nvPr>
        </p:nvSpPr>
        <p:spPr/>
        <p:txBody>
          <a:bodyPr/>
          <a:lstStyle/>
          <a:p>
            <a:fld id="{127B7409-EA71-B848-9287-DC1A963FCE06}" type="slidenum">
              <a:rPr lang="en-CA" smtClean="0"/>
              <a:pPr/>
              <a:t>14</a:t>
            </a:fld>
            <a:endParaRPr lang="en-CA" dirty="0"/>
          </a:p>
        </p:txBody>
      </p:sp>
    </p:spTree>
    <p:extLst>
      <p:ext uri="{BB962C8B-B14F-4D97-AF65-F5344CB8AC3E}">
        <p14:creationId xmlns:p14="http://schemas.microsoft.com/office/powerpoint/2010/main" val="131598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Arial Regular" charset="0"/>
                <a:ea typeface="+mn-ea"/>
                <a:cs typeface="+mn-cs"/>
              </a:rPr>
              <a:t>This illustration demonstrates the benefits pension splitting could have on your overall pre-tax yield or rate of return.</a:t>
            </a:r>
          </a:p>
          <a:p>
            <a:r>
              <a:rPr lang="en-US" sz="1600" b="0" i="0" kern="1200" dirty="0">
                <a:solidFill>
                  <a:schemeClr val="tx1"/>
                </a:solidFill>
                <a:effectLst/>
                <a:latin typeface="Arial Regular" charset="0"/>
                <a:ea typeface="+mn-ea"/>
                <a:cs typeface="+mn-cs"/>
              </a:rPr>
              <a:t>Using this couple as an example, you can see the after tax return they would get by investing $500,000 into a 5 year traditional GIC at a rate of 2.5% is $6,788 versus the $6,109 from an insurance GIC at 2.25%.</a:t>
            </a:r>
          </a:p>
        </p:txBody>
      </p:sp>
      <p:sp>
        <p:nvSpPr>
          <p:cNvPr id="4" name="Slide Number Placeholder 3"/>
          <p:cNvSpPr>
            <a:spLocks noGrp="1"/>
          </p:cNvSpPr>
          <p:nvPr>
            <p:ph type="sldNum" sz="quarter" idx="5"/>
          </p:nvPr>
        </p:nvSpPr>
        <p:spPr/>
        <p:txBody>
          <a:bodyPr/>
          <a:lstStyle/>
          <a:p>
            <a:fld id="{127B7409-EA71-B848-9287-DC1A963FCE06}" type="slidenum">
              <a:rPr lang="en-CA" smtClean="0"/>
              <a:pPr/>
              <a:t>15</a:t>
            </a:fld>
            <a:endParaRPr lang="en-CA" dirty="0"/>
          </a:p>
        </p:txBody>
      </p:sp>
    </p:spTree>
    <p:extLst>
      <p:ext uri="{BB962C8B-B14F-4D97-AF65-F5344CB8AC3E}">
        <p14:creationId xmlns:p14="http://schemas.microsoft.com/office/powerpoint/2010/main" val="3463237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Arial Regular" charset="0"/>
                <a:ea typeface="+mn-ea"/>
                <a:cs typeface="+mn-cs"/>
              </a:rPr>
              <a:t>However, if you were to apply income splitting to the insurance GIC scenario and split the income between the two spouses, their total after tax return is $7,368, which is equivalent to a pre-tax rate of 2.71%. A greater rate of return when compared to a pre-tax rate of 2.50% with a traditional GIC</a:t>
            </a:r>
          </a:p>
        </p:txBody>
      </p:sp>
      <p:sp>
        <p:nvSpPr>
          <p:cNvPr id="4" name="Slide Number Placeholder 3"/>
          <p:cNvSpPr>
            <a:spLocks noGrp="1"/>
          </p:cNvSpPr>
          <p:nvPr>
            <p:ph type="sldNum" sz="quarter" idx="5"/>
          </p:nvPr>
        </p:nvSpPr>
        <p:spPr/>
        <p:txBody>
          <a:bodyPr/>
          <a:lstStyle/>
          <a:p>
            <a:fld id="{127B7409-EA71-B848-9287-DC1A963FCE06}" type="slidenum">
              <a:rPr lang="en-CA" smtClean="0"/>
              <a:pPr/>
              <a:t>16</a:t>
            </a:fld>
            <a:endParaRPr lang="en-CA" dirty="0"/>
          </a:p>
        </p:txBody>
      </p:sp>
    </p:spTree>
    <p:extLst>
      <p:ext uri="{BB962C8B-B14F-4D97-AF65-F5344CB8AC3E}">
        <p14:creationId xmlns:p14="http://schemas.microsoft.com/office/powerpoint/2010/main" val="3320494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Arial Regular" charset="0"/>
                <a:ea typeface="+mn-ea"/>
                <a:cs typeface="+mn-cs"/>
              </a:rPr>
              <a:t>If we were to take this scenario even further and apply the pension tax credit, you can see that the rate of return is even more </a:t>
            </a:r>
            <a:r>
              <a:rPr lang="en-US" sz="1600" b="0" i="0" kern="1200" dirty="0" err="1">
                <a:solidFill>
                  <a:schemeClr val="tx1"/>
                </a:solidFill>
                <a:effectLst/>
                <a:latin typeface="Arial Regular" charset="0"/>
                <a:ea typeface="+mn-ea"/>
                <a:cs typeface="+mn-cs"/>
              </a:rPr>
              <a:t>favourable</a:t>
            </a:r>
            <a:r>
              <a:rPr lang="en-US" sz="1600" b="0" i="0" kern="1200" dirty="0">
                <a:solidFill>
                  <a:schemeClr val="tx1"/>
                </a:solidFill>
                <a:effectLst/>
                <a:latin typeface="Arial Regular" charset="0"/>
                <a:ea typeface="+mn-ea"/>
                <a:cs typeface="+mn-cs"/>
              </a:rPr>
              <a:t> at 2.98% versus 2.50%.</a:t>
            </a:r>
            <a:br>
              <a:rPr lang="en-US" sz="1600" b="0" i="0" kern="1200" dirty="0">
                <a:solidFill>
                  <a:schemeClr val="tx1"/>
                </a:solidFill>
                <a:effectLst/>
                <a:latin typeface="Arial Regular" charset="0"/>
                <a:ea typeface="+mn-ea"/>
                <a:cs typeface="+mn-cs"/>
              </a:rPr>
            </a:br>
            <a:endParaRPr lang="en-US" sz="1600" b="0" i="0" kern="1200" dirty="0">
              <a:solidFill>
                <a:schemeClr val="tx1"/>
              </a:solidFill>
              <a:effectLst/>
              <a:latin typeface="Arial Regular" charset="0"/>
              <a:ea typeface="+mn-ea"/>
              <a:cs typeface="+mn-cs"/>
            </a:endParaRPr>
          </a:p>
          <a:p>
            <a:r>
              <a:rPr lang="en-US" sz="1600" b="0" i="0" kern="1200" dirty="0">
                <a:solidFill>
                  <a:schemeClr val="tx1"/>
                </a:solidFill>
                <a:effectLst/>
                <a:latin typeface="Arial Regular" charset="0"/>
                <a:ea typeface="+mn-ea"/>
                <a:cs typeface="+mn-cs"/>
              </a:rPr>
              <a:t>The pension tax credit is a non-refundable tax credit. The first $2,000 of pension income qualifies and is available to those 65 and older. </a:t>
            </a:r>
          </a:p>
        </p:txBody>
      </p:sp>
      <p:sp>
        <p:nvSpPr>
          <p:cNvPr id="4" name="Slide Number Placeholder 3"/>
          <p:cNvSpPr>
            <a:spLocks noGrp="1"/>
          </p:cNvSpPr>
          <p:nvPr>
            <p:ph type="sldNum" sz="quarter" idx="5"/>
          </p:nvPr>
        </p:nvSpPr>
        <p:spPr/>
        <p:txBody>
          <a:bodyPr/>
          <a:lstStyle/>
          <a:p>
            <a:fld id="{127B7409-EA71-B848-9287-DC1A963FCE06}" type="slidenum">
              <a:rPr lang="en-CA" smtClean="0"/>
              <a:pPr/>
              <a:t>17</a:t>
            </a:fld>
            <a:endParaRPr lang="en-CA" dirty="0"/>
          </a:p>
        </p:txBody>
      </p:sp>
    </p:spTree>
    <p:extLst>
      <p:ext uri="{BB962C8B-B14F-4D97-AF65-F5344CB8AC3E}">
        <p14:creationId xmlns:p14="http://schemas.microsoft.com/office/powerpoint/2010/main" val="2292106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Arial Regular" charset="0"/>
                <a:ea typeface="+mn-ea"/>
                <a:cs typeface="+mn-cs"/>
              </a:rPr>
              <a:t>This rate applies to the situation given above and may not apply to your specific situation. We cannot guarantee the same impact depending on your specific tax rates and other factors.</a:t>
            </a:r>
          </a:p>
          <a:p>
            <a:endParaRPr lang="en-CA" dirty="0"/>
          </a:p>
        </p:txBody>
      </p:sp>
      <p:sp>
        <p:nvSpPr>
          <p:cNvPr id="4" name="Slide Number Placeholder 3"/>
          <p:cNvSpPr>
            <a:spLocks noGrp="1"/>
          </p:cNvSpPr>
          <p:nvPr>
            <p:ph type="sldNum" sz="quarter" idx="5"/>
          </p:nvPr>
        </p:nvSpPr>
        <p:spPr/>
        <p:txBody>
          <a:bodyPr/>
          <a:lstStyle/>
          <a:p>
            <a:fld id="{127B7409-EA71-B848-9287-DC1A963FCE06}" type="slidenum">
              <a:rPr lang="en-CA" smtClean="0"/>
              <a:pPr/>
              <a:t>18</a:t>
            </a:fld>
            <a:endParaRPr lang="en-CA" dirty="0"/>
          </a:p>
        </p:txBody>
      </p:sp>
    </p:spTree>
    <p:extLst>
      <p:ext uri="{BB962C8B-B14F-4D97-AF65-F5344CB8AC3E}">
        <p14:creationId xmlns:p14="http://schemas.microsoft.com/office/powerpoint/2010/main" val="2286201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Arial Regular" charset="0"/>
                <a:ea typeface="+mn-ea"/>
                <a:cs typeface="+mn-cs"/>
              </a:rPr>
              <a:t>3) </a:t>
            </a:r>
            <a:r>
              <a:rPr lang="en-US" sz="1600" b="0" i="0" kern="1200" dirty="0" err="1">
                <a:solidFill>
                  <a:schemeClr val="tx1"/>
                </a:solidFill>
                <a:effectLst/>
                <a:latin typeface="Arial Regular" charset="0"/>
                <a:ea typeface="+mn-ea"/>
                <a:cs typeface="+mn-cs"/>
              </a:rPr>
              <a:t>Assuris</a:t>
            </a:r>
            <a:r>
              <a:rPr lang="en-US" sz="1600" b="0" i="0" kern="1200" dirty="0">
                <a:solidFill>
                  <a:schemeClr val="tx1"/>
                </a:solidFill>
                <a:effectLst/>
                <a:latin typeface="Arial Regular" charset="0"/>
                <a:ea typeface="+mn-ea"/>
                <a:cs typeface="+mn-cs"/>
              </a:rPr>
              <a:t> – Insurance GICs are backed by the financial strength of Sun Life Assurance Company of Canada and </a:t>
            </a:r>
            <a:r>
              <a:rPr lang="en-US" sz="1600" b="0" i="0" kern="1200" dirty="0" err="1">
                <a:solidFill>
                  <a:schemeClr val="tx1"/>
                </a:solidFill>
                <a:effectLst/>
                <a:latin typeface="Arial Regular" charset="0"/>
                <a:ea typeface="+mn-ea"/>
                <a:cs typeface="+mn-cs"/>
              </a:rPr>
              <a:t>Assuris</a:t>
            </a:r>
            <a:r>
              <a:rPr lang="en-US" sz="1600" b="0" i="0" kern="1200" dirty="0">
                <a:solidFill>
                  <a:schemeClr val="tx1"/>
                </a:solidFill>
                <a:effectLst/>
                <a:latin typeface="Arial Regular" charset="0"/>
                <a:ea typeface="+mn-ea"/>
                <a:cs typeface="+mn-cs"/>
              </a:rPr>
              <a:t>, an organization that protects clients’ assets. Sun Life Assurance Company of Canada is a member of </a:t>
            </a:r>
            <a:r>
              <a:rPr lang="en-US" sz="1600" b="0" i="0" kern="1200" dirty="0" err="1">
                <a:solidFill>
                  <a:schemeClr val="tx1"/>
                </a:solidFill>
                <a:effectLst/>
                <a:latin typeface="Arial Regular" charset="0"/>
                <a:ea typeface="+mn-ea"/>
                <a:cs typeface="+mn-cs"/>
              </a:rPr>
              <a:t>Assuris</a:t>
            </a:r>
            <a:r>
              <a:rPr lang="en-US" sz="1600" b="0" i="0" kern="1200" dirty="0">
                <a:solidFill>
                  <a:schemeClr val="tx1"/>
                </a:solidFill>
                <a:effectLst/>
                <a:latin typeface="Arial Regular" charset="0"/>
                <a:ea typeface="+mn-ea"/>
                <a:cs typeface="+mn-cs"/>
              </a:rPr>
              <a:t>. </a:t>
            </a:r>
          </a:p>
          <a:p>
            <a:r>
              <a:rPr lang="en-US" sz="1600" b="0" i="0" kern="1200" dirty="0">
                <a:solidFill>
                  <a:schemeClr val="tx1"/>
                </a:solidFill>
                <a:effectLst/>
                <a:latin typeface="Arial Regular" charset="0"/>
                <a:ea typeface="+mn-ea"/>
                <a:cs typeface="+mn-cs"/>
              </a:rPr>
              <a:t> </a:t>
            </a:r>
          </a:p>
          <a:p>
            <a:r>
              <a:rPr lang="en-US" sz="1600" b="0" i="0" kern="1200" dirty="0" err="1">
                <a:solidFill>
                  <a:schemeClr val="tx1"/>
                </a:solidFill>
                <a:effectLst/>
                <a:latin typeface="Arial Regular" charset="0"/>
                <a:ea typeface="+mn-ea"/>
                <a:cs typeface="+mn-cs"/>
              </a:rPr>
              <a:t>Assuris</a:t>
            </a:r>
            <a:r>
              <a:rPr lang="en-US" sz="1600" b="0" i="0" kern="1200" dirty="0">
                <a:solidFill>
                  <a:schemeClr val="tx1"/>
                </a:solidFill>
                <a:effectLst/>
                <a:latin typeface="Arial Regular" charset="0"/>
                <a:ea typeface="+mn-ea"/>
                <a:cs typeface="+mn-cs"/>
              </a:rPr>
              <a:t> provides insurance in case a member institution fails. It provides similar coverage as CDIC - $100,000 per institution, per account type. </a:t>
            </a:r>
          </a:p>
          <a:p>
            <a:r>
              <a:rPr lang="en-US" sz="1600" b="0" i="0" kern="1200" dirty="0">
                <a:solidFill>
                  <a:schemeClr val="tx1"/>
                </a:solidFill>
                <a:effectLst/>
                <a:latin typeface="Arial Regular" charset="0"/>
                <a:ea typeface="+mn-ea"/>
                <a:cs typeface="+mn-cs"/>
              </a:rPr>
              <a:t> </a:t>
            </a:r>
          </a:p>
          <a:p>
            <a:r>
              <a:rPr lang="en-US" sz="1600" b="0" i="0" kern="1200" dirty="0">
                <a:solidFill>
                  <a:schemeClr val="tx1"/>
                </a:solidFill>
                <a:effectLst/>
                <a:latin typeface="Arial Regular" charset="0"/>
                <a:ea typeface="+mn-ea"/>
                <a:cs typeface="+mn-cs"/>
              </a:rPr>
              <a:t>With the right balance you can invest your assets to maximize </a:t>
            </a:r>
            <a:r>
              <a:rPr lang="en-US" sz="1600" b="0" i="0" kern="1200" dirty="0" err="1">
                <a:solidFill>
                  <a:schemeClr val="tx1"/>
                </a:solidFill>
                <a:effectLst/>
                <a:latin typeface="Arial Regular" charset="0"/>
                <a:ea typeface="+mn-ea"/>
                <a:cs typeface="+mn-cs"/>
              </a:rPr>
              <a:t>Assuris</a:t>
            </a:r>
            <a:r>
              <a:rPr lang="en-US" sz="1600" b="0" i="0" kern="1200" dirty="0">
                <a:solidFill>
                  <a:schemeClr val="tx1"/>
                </a:solidFill>
                <a:effectLst/>
                <a:latin typeface="Arial Regular" charset="0"/>
                <a:ea typeface="+mn-ea"/>
                <a:cs typeface="+mn-cs"/>
              </a:rPr>
              <a:t> and CDIC coverage.</a:t>
            </a:r>
          </a:p>
        </p:txBody>
      </p:sp>
      <p:sp>
        <p:nvSpPr>
          <p:cNvPr id="4" name="Slide Number Placeholder 3"/>
          <p:cNvSpPr>
            <a:spLocks noGrp="1"/>
          </p:cNvSpPr>
          <p:nvPr>
            <p:ph type="sldNum" sz="quarter" idx="5"/>
          </p:nvPr>
        </p:nvSpPr>
        <p:spPr/>
        <p:txBody>
          <a:bodyPr/>
          <a:lstStyle/>
          <a:p>
            <a:fld id="{127B7409-EA71-B848-9287-DC1A963FCE06}" type="slidenum">
              <a:rPr lang="en-CA" smtClean="0"/>
              <a:pPr/>
              <a:t>20</a:t>
            </a:fld>
            <a:endParaRPr lang="en-CA" dirty="0"/>
          </a:p>
        </p:txBody>
      </p:sp>
    </p:spTree>
    <p:extLst>
      <p:ext uri="{BB962C8B-B14F-4D97-AF65-F5344CB8AC3E}">
        <p14:creationId xmlns:p14="http://schemas.microsoft.com/office/powerpoint/2010/main" val="1215646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Arial Regular" charset="0"/>
                <a:ea typeface="+mn-ea"/>
                <a:cs typeface="+mn-cs"/>
              </a:rPr>
              <a:t>Now that I’ve demonstrated to you the benefits of owning an insurance GIC, do you have any questions about accumulation annuities? Depending on specific circumstances, an accumulation annuity may be better suited for you and your financial goals.  </a:t>
            </a:r>
          </a:p>
        </p:txBody>
      </p:sp>
      <p:sp>
        <p:nvSpPr>
          <p:cNvPr id="4" name="Slide Number Placeholder 3"/>
          <p:cNvSpPr>
            <a:spLocks noGrp="1"/>
          </p:cNvSpPr>
          <p:nvPr>
            <p:ph type="sldNum" sz="quarter" idx="5"/>
          </p:nvPr>
        </p:nvSpPr>
        <p:spPr/>
        <p:txBody>
          <a:bodyPr/>
          <a:lstStyle/>
          <a:p>
            <a:fld id="{127B7409-EA71-B848-9287-DC1A963FCE06}" type="slidenum">
              <a:rPr lang="en-CA" smtClean="0"/>
              <a:pPr/>
              <a:t>21</a:t>
            </a:fld>
            <a:endParaRPr lang="en-CA" dirty="0"/>
          </a:p>
        </p:txBody>
      </p:sp>
    </p:spTree>
    <p:extLst>
      <p:ext uri="{BB962C8B-B14F-4D97-AF65-F5344CB8AC3E}">
        <p14:creationId xmlns:p14="http://schemas.microsoft.com/office/powerpoint/2010/main" val="248044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Arial Regular" charset="0"/>
                <a:ea typeface="+mn-ea"/>
                <a:cs typeface="+mn-cs"/>
              </a:rPr>
              <a:t>Insurance GICs are accumulation annuities (AA)</a:t>
            </a:r>
          </a:p>
        </p:txBody>
      </p:sp>
      <p:sp>
        <p:nvSpPr>
          <p:cNvPr id="4" name="Slide Number Placeholder 3"/>
          <p:cNvSpPr>
            <a:spLocks noGrp="1"/>
          </p:cNvSpPr>
          <p:nvPr>
            <p:ph type="sldNum" sz="quarter" idx="5"/>
          </p:nvPr>
        </p:nvSpPr>
        <p:spPr/>
        <p:txBody>
          <a:bodyPr/>
          <a:lstStyle/>
          <a:p>
            <a:fld id="{127B7409-EA71-B848-9287-DC1A963FCE06}" type="slidenum">
              <a:rPr lang="en-CA" smtClean="0"/>
              <a:pPr/>
              <a:t>3</a:t>
            </a:fld>
            <a:endParaRPr lang="en-CA" dirty="0"/>
          </a:p>
        </p:txBody>
      </p:sp>
    </p:spTree>
    <p:extLst>
      <p:ext uri="{BB962C8B-B14F-4D97-AF65-F5344CB8AC3E}">
        <p14:creationId xmlns:p14="http://schemas.microsoft.com/office/powerpoint/2010/main" val="202270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chemeClr val="tx1"/>
                </a:solidFill>
                <a:effectLst/>
                <a:latin typeface="Arial Regular" charset="0"/>
                <a:ea typeface="+mn-ea"/>
                <a:cs typeface="+mn-cs"/>
              </a:rPr>
              <a:t>An accumulation annuity (AA) is a guaranteed investment that is available only through life insurance companies.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baseline="0" dirty="0">
                <a:solidFill>
                  <a:schemeClr val="tx1"/>
                </a:solidFill>
                <a:effectLst/>
                <a:latin typeface="Arial Regular" charset="0"/>
                <a:ea typeface="+mn-ea"/>
                <a:cs typeface="+mn-cs"/>
              </a:rPr>
              <a:t>An AA can be part of a Registered Retirement Savings Plan (RRSP), a Tax Free Savings Account (TFSA), or a non-registered investment.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baseline="0" dirty="0">
                <a:solidFill>
                  <a:schemeClr val="tx1"/>
                </a:solidFill>
                <a:effectLst/>
                <a:latin typeface="Arial Regular" charset="0"/>
                <a:ea typeface="+mn-ea"/>
                <a:cs typeface="+mn-cs"/>
              </a:rPr>
              <a:t>Insurance GICs are similar to a bank or trust GIC, but they qualify as an insurance contract because they have added benefits.</a:t>
            </a:r>
          </a:p>
          <a:p>
            <a:endParaRPr lang="en-CA" dirty="0"/>
          </a:p>
        </p:txBody>
      </p:sp>
      <p:sp>
        <p:nvSpPr>
          <p:cNvPr id="4" name="Slide Number Placeholder 3"/>
          <p:cNvSpPr>
            <a:spLocks noGrp="1"/>
          </p:cNvSpPr>
          <p:nvPr>
            <p:ph type="sldNum" sz="quarter" idx="5"/>
          </p:nvPr>
        </p:nvSpPr>
        <p:spPr/>
        <p:txBody>
          <a:bodyPr/>
          <a:lstStyle/>
          <a:p>
            <a:fld id="{127B7409-EA71-B848-9287-DC1A963FCE06}" type="slidenum">
              <a:rPr lang="en-CA" smtClean="0"/>
              <a:pPr/>
              <a:t>4</a:t>
            </a:fld>
            <a:endParaRPr lang="en-CA" dirty="0"/>
          </a:p>
        </p:txBody>
      </p:sp>
    </p:spTree>
    <p:extLst>
      <p:ext uri="{BB962C8B-B14F-4D97-AF65-F5344CB8AC3E}">
        <p14:creationId xmlns:p14="http://schemas.microsoft.com/office/powerpoint/2010/main" val="133294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Arial Regular" charset="0"/>
                <a:ea typeface="+mn-ea"/>
                <a:cs typeface="+mn-cs"/>
              </a:rPr>
              <a:t>Some of the benefits include: </a:t>
            </a:r>
          </a:p>
          <a:p>
            <a:pPr marL="285750" indent="-285750">
              <a:buFont typeface="Arial" panose="020B0604020202020204" pitchFamily="34" charset="0"/>
              <a:buChar char="•"/>
            </a:pPr>
            <a:r>
              <a:rPr lang="en-US" sz="1600" b="0" i="0" kern="1200" dirty="0">
                <a:solidFill>
                  <a:schemeClr val="tx1"/>
                </a:solidFill>
                <a:effectLst/>
                <a:latin typeface="Arial Regular" charset="0"/>
                <a:ea typeface="+mn-ea"/>
                <a:cs typeface="+mn-cs"/>
              </a:rPr>
              <a:t>Beneficiary designation – which can be made on all account types including non-registered accounts.</a:t>
            </a:r>
          </a:p>
          <a:p>
            <a:pPr marL="285750" indent="-285750">
              <a:buFont typeface="Arial" panose="020B0604020202020204" pitchFamily="34" charset="0"/>
              <a:buChar char="•"/>
            </a:pPr>
            <a:r>
              <a:rPr lang="en-US" sz="1600" b="0" i="0" kern="1200" dirty="0">
                <a:solidFill>
                  <a:schemeClr val="tx1"/>
                </a:solidFill>
                <a:effectLst/>
                <a:latin typeface="Arial Regular" charset="0"/>
                <a:ea typeface="+mn-ea"/>
                <a:cs typeface="+mn-cs"/>
              </a:rPr>
              <a:t>Eligibility for the pension tax credit can translate into real dollars for you. </a:t>
            </a:r>
          </a:p>
          <a:p>
            <a:pPr marL="285750" indent="-285750">
              <a:buFont typeface="Arial" panose="020B0604020202020204" pitchFamily="34" charset="0"/>
              <a:buChar char="•"/>
            </a:pPr>
            <a:r>
              <a:rPr lang="en-US" sz="1600" b="0" i="0" kern="1200" dirty="0" err="1">
                <a:solidFill>
                  <a:schemeClr val="tx1"/>
                </a:solidFill>
                <a:effectLst/>
                <a:latin typeface="Arial Regular" charset="0"/>
                <a:ea typeface="+mn-ea"/>
                <a:cs typeface="+mn-cs"/>
              </a:rPr>
              <a:t>Assuris</a:t>
            </a:r>
            <a:r>
              <a:rPr lang="en-US" sz="1600" b="0" i="0" kern="1200" dirty="0">
                <a:solidFill>
                  <a:schemeClr val="tx1"/>
                </a:solidFill>
                <a:effectLst/>
                <a:latin typeface="Arial Regular" charset="0"/>
                <a:ea typeface="+mn-ea"/>
                <a:cs typeface="+mn-cs"/>
              </a:rPr>
              <a:t> protection. </a:t>
            </a:r>
            <a:r>
              <a:rPr lang="en-US" sz="1600" b="0" i="0" kern="1200" dirty="0" err="1">
                <a:solidFill>
                  <a:schemeClr val="tx1"/>
                </a:solidFill>
                <a:effectLst/>
                <a:latin typeface="Arial Regular" charset="0"/>
                <a:ea typeface="+mn-ea"/>
                <a:cs typeface="+mn-cs"/>
              </a:rPr>
              <a:t>Assuris</a:t>
            </a:r>
            <a:r>
              <a:rPr lang="en-US" sz="1600" b="0" i="0" kern="1200" dirty="0">
                <a:solidFill>
                  <a:schemeClr val="tx1"/>
                </a:solidFill>
                <a:effectLst/>
                <a:latin typeface="Arial Regular" charset="0"/>
                <a:ea typeface="+mn-ea"/>
                <a:cs typeface="+mn-cs"/>
              </a:rPr>
              <a:t> offers similar coverage as the Canada Deposit Insurance Corporation (CDIC). Visit their website to learn more about the details of the coverage offered by </a:t>
            </a:r>
            <a:r>
              <a:rPr lang="en-US" sz="1600" b="0" i="0" kern="1200" dirty="0" err="1">
                <a:solidFill>
                  <a:schemeClr val="tx1"/>
                </a:solidFill>
                <a:effectLst/>
                <a:latin typeface="Arial Regular" charset="0"/>
                <a:ea typeface="+mn-ea"/>
                <a:cs typeface="+mn-cs"/>
              </a:rPr>
              <a:t>Assuris</a:t>
            </a:r>
            <a:r>
              <a:rPr lang="en-US" sz="1600" b="0" i="0" kern="1200" dirty="0">
                <a:solidFill>
                  <a:schemeClr val="tx1"/>
                </a:solidFill>
                <a:effectLst/>
                <a:latin typeface="Arial Regular" charset="0"/>
                <a:ea typeface="+mn-ea"/>
                <a:cs typeface="+mn-cs"/>
              </a:rPr>
              <a:t>.</a:t>
            </a:r>
          </a:p>
          <a:p>
            <a:pPr marL="285750" indent="-285750">
              <a:buFont typeface="Arial" panose="020B0604020202020204" pitchFamily="34" charset="0"/>
              <a:buChar char="•"/>
            </a:pPr>
            <a:r>
              <a:rPr lang="en-US" sz="1600" b="0" i="0" kern="1200" dirty="0">
                <a:solidFill>
                  <a:schemeClr val="tx1"/>
                </a:solidFill>
                <a:effectLst/>
                <a:latin typeface="Arial Regular" charset="0"/>
                <a:ea typeface="+mn-ea"/>
                <a:cs typeface="+mn-cs"/>
              </a:rPr>
              <a:t>Potential creditor protection can be especially beneficial for small business owners.</a:t>
            </a:r>
          </a:p>
          <a:p>
            <a:pPr marL="285750" indent="-285750">
              <a:buFont typeface="Arial" panose="020B0604020202020204" pitchFamily="34" charset="0"/>
              <a:buChar char="•"/>
            </a:pPr>
            <a:r>
              <a:rPr lang="en-US" sz="1600" b="0" i="0" kern="1200" dirty="0">
                <a:solidFill>
                  <a:schemeClr val="tx1"/>
                </a:solidFill>
                <a:effectLst/>
                <a:latin typeface="Arial Regular" charset="0"/>
                <a:ea typeface="+mn-ea"/>
                <a:cs typeface="+mn-cs"/>
              </a:rPr>
              <a:t>Easily converted to a payout annuity for when you want to move into the next phase of your life.</a:t>
            </a:r>
          </a:p>
          <a:p>
            <a:pPr marL="285750" indent="-285750">
              <a:buFont typeface="Arial" panose="020B0604020202020204" pitchFamily="34" charset="0"/>
              <a:buChar char="•"/>
            </a:pPr>
            <a:r>
              <a:rPr lang="en-US" sz="1600" b="0" i="0" kern="1200" dirty="0">
                <a:solidFill>
                  <a:schemeClr val="tx1"/>
                </a:solidFill>
                <a:effectLst/>
                <a:latin typeface="Arial Regular" charset="0"/>
                <a:ea typeface="+mn-ea"/>
                <a:cs typeface="+mn-cs"/>
              </a:rPr>
              <a:t>Redeemable just in case you need it. However, a Market Value Adjustment (MVA) may apply for a withdrawal before the maturity date.</a:t>
            </a:r>
          </a:p>
          <a:p>
            <a:br>
              <a:rPr lang="en-US" sz="1600" b="0" i="0" kern="1200" dirty="0">
                <a:solidFill>
                  <a:schemeClr val="tx1"/>
                </a:solidFill>
                <a:effectLst/>
                <a:latin typeface="Arial Regular" charset="0"/>
                <a:ea typeface="+mn-ea"/>
                <a:cs typeface="+mn-cs"/>
              </a:rPr>
            </a:br>
            <a:endParaRPr lang="en-US" sz="1600" b="0" i="0" kern="1200" dirty="0">
              <a:solidFill>
                <a:schemeClr val="tx1"/>
              </a:solidFill>
              <a:effectLst/>
              <a:latin typeface="Arial Regular" charset="0"/>
              <a:ea typeface="+mn-ea"/>
              <a:cs typeface="+mn-cs"/>
            </a:endParaRPr>
          </a:p>
          <a:p>
            <a:r>
              <a:rPr lang="en-US" sz="1600" b="0" i="0" kern="1200" dirty="0">
                <a:solidFill>
                  <a:schemeClr val="tx1"/>
                </a:solidFill>
                <a:effectLst/>
                <a:latin typeface="Arial Regular" charset="0"/>
                <a:ea typeface="+mn-ea"/>
                <a:cs typeface="+mn-cs"/>
              </a:rPr>
              <a:t>I’m going to highlight a few of those benefits in more detail…</a:t>
            </a:r>
          </a:p>
          <a:p>
            <a:br>
              <a:rPr lang="en-US" sz="1600" b="0" i="0" kern="1200" dirty="0">
                <a:solidFill>
                  <a:schemeClr val="tx1"/>
                </a:solidFill>
                <a:effectLst/>
                <a:latin typeface="Arial Regular" charset="0"/>
                <a:ea typeface="+mn-ea"/>
                <a:cs typeface="+mn-cs"/>
              </a:rPr>
            </a:br>
            <a:endParaRPr lang="en-US" sz="1600" b="0" i="0" kern="1200" dirty="0">
              <a:solidFill>
                <a:schemeClr val="tx1"/>
              </a:solidFill>
              <a:effectLst/>
              <a:latin typeface="Arial Regular" charset="0"/>
              <a:ea typeface="+mn-ea"/>
              <a:cs typeface="+mn-cs"/>
            </a:endParaRPr>
          </a:p>
          <a:p>
            <a:r>
              <a:rPr lang="en-US" sz="1600" b="0" i="0" kern="1200" dirty="0">
                <a:solidFill>
                  <a:schemeClr val="tx1"/>
                </a:solidFill>
                <a:effectLst/>
                <a:latin typeface="Arial Regular" charset="0"/>
                <a:ea typeface="+mn-ea"/>
                <a:cs typeface="+mn-cs"/>
              </a:rPr>
              <a:t>Speaker note: Highlight the Top 3 Benefits – click to next slide.  </a:t>
            </a:r>
          </a:p>
        </p:txBody>
      </p:sp>
      <p:sp>
        <p:nvSpPr>
          <p:cNvPr id="4" name="Slide Number Placeholder 3"/>
          <p:cNvSpPr>
            <a:spLocks noGrp="1"/>
          </p:cNvSpPr>
          <p:nvPr>
            <p:ph type="sldNum" sz="quarter" idx="5"/>
          </p:nvPr>
        </p:nvSpPr>
        <p:spPr/>
        <p:txBody>
          <a:bodyPr/>
          <a:lstStyle/>
          <a:p>
            <a:fld id="{127B7409-EA71-B848-9287-DC1A963FCE06}" type="slidenum">
              <a:rPr lang="en-CA" smtClean="0"/>
              <a:pPr/>
              <a:t>5</a:t>
            </a:fld>
            <a:endParaRPr lang="en-CA" dirty="0"/>
          </a:p>
        </p:txBody>
      </p:sp>
    </p:spTree>
    <p:extLst>
      <p:ext uri="{BB962C8B-B14F-4D97-AF65-F5344CB8AC3E}">
        <p14:creationId xmlns:p14="http://schemas.microsoft.com/office/powerpoint/2010/main" val="374686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Arial Regular" charset="0"/>
                <a:ea typeface="+mn-ea"/>
                <a:cs typeface="+mn-cs"/>
              </a:rPr>
              <a:t>An insurance GIC allows you to:</a:t>
            </a:r>
          </a:p>
          <a:p>
            <a:r>
              <a:rPr lang="en-US" sz="1600" b="0" i="0" kern="1200" dirty="0">
                <a:solidFill>
                  <a:schemeClr val="tx1"/>
                </a:solidFill>
                <a:effectLst/>
                <a:latin typeface="Arial Regular" charset="0"/>
                <a:ea typeface="+mn-ea"/>
                <a:cs typeface="+mn-cs"/>
              </a:rPr>
              <a:t>Naming a beneficiary not only on registered investments but also on non-registered investments means those funds move outside your estate. This will help you to: </a:t>
            </a:r>
          </a:p>
          <a:p>
            <a:endParaRPr lang="en-CA" dirty="0"/>
          </a:p>
        </p:txBody>
      </p:sp>
      <p:sp>
        <p:nvSpPr>
          <p:cNvPr id="4" name="Slide Number Placeholder 3"/>
          <p:cNvSpPr>
            <a:spLocks noGrp="1"/>
          </p:cNvSpPr>
          <p:nvPr>
            <p:ph type="sldNum" sz="quarter" idx="5"/>
          </p:nvPr>
        </p:nvSpPr>
        <p:spPr/>
        <p:txBody>
          <a:bodyPr/>
          <a:lstStyle/>
          <a:p>
            <a:fld id="{127B7409-EA71-B848-9287-DC1A963FCE06}" type="slidenum">
              <a:rPr lang="en-CA" smtClean="0"/>
              <a:pPr/>
              <a:t>6</a:t>
            </a:fld>
            <a:endParaRPr lang="en-CA" dirty="0"/>
          </a:p>
        </p:txBody>
      </p:sp>
    </p:spTree>
    <p:extLst>
      <p:ext uri="{BB962C8B-B14F-4D97-AF65-F5344CB8AC3E}">
        <p14:creationId xmlns:p14="http://schemas.microsoft.com/office/powerpoint/2010/main" val="250588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Arial Regular" charset="0"/>
                <a:ea typeface="+mn-ea"/>
                <a:cs typeface="+mn-cs"/>
              </a:rPr>
              <a:t>Avoid costs and delays involved in estate administration–passing the asset through the estate may cause delays. As a result, there could be additional legal and executor fees.</a:t>
            </a:r>
          </a:p>
          <a:p>
            <a:r>
              <a:rPr lang="en-US" sz="1600" b="0" i="0" kern="1200" dirty="0">
                <a:solidFill>
                  <a:schemeClr val="tx1"/>
                </a:solidFill>
                <a:effectLst/>
                <a:latin typeface="Arial Regular" charset="0"/>
                <a:ea typeface="+mn-ea"/>
                <a:cs typeface="+mn-cs"/>
              </a:rPr>
              <a:t>Keep it private – avoiding disputes between family members over the division of assets. </a:t>
            </a:r>
          </a:p>
          <a:p>
            <a:r>
              <a:rPr lang="en-US" sz="1600" b="0" i="0" kern="1200" dirty="0">
                <a:solidFill>
                  <a:schemeClr val="tx1"/>
                </a:solidFill>
                <a:effectLst/>
                <a:latin typeface="Arial Regular" charset="0"/>
                <a:ea typeface="+mn-ea"/>
                <a:cs typeface="+mn-cs"/>
              </a:rPr>
              <a:t>You could also avoid the costs and delays associated with probate. Probate is a confirmation of the validity of the will by the court, and confirmation of the authority of the executor to administer the estate. If there are no assets that require probate to either get control over the asset or to convey the asset, the executor may choose to forego the time and expense of filing for probate.</a:t>
            </a:r>
          </a:p>
        </p:txBody>
      </p:sp>
      <p:sp>
        <p:nvSpPr>
          <p:cNvPr id="4" name="Slide Number Placeholder 3"/>
          <p:cNvSpPr>
            <a:spLocks noGrp="1"/>
          </p:cNvSpPr>
          <p:nvPr>
            <p:ph type="sldNum" sz="quarter" idx="5"/>
          </p:nvPr>
        </p:nvSpPr>
        <p:spPr/>
        <p:txBody>
          <a:bodyPr/>
          <a:lstStyle/>
          <a:p>
            <a:fld id="{127B7409-EA71-B848-9287-DC1A963FCE06}" type="slidenum">
              <a:rPr lang="en-CA" smtClean="0"/>
              <a:pPr/>
              <a:t>7</a:t>
            </a:fld>
            <a:endParaRPr lang="en-CA" dirty="0"/>
          </a:p>
        </p:txBody>
      </p:sp>
    </p:spTree>
    <p:extLst>
      <p:ext uri="{BB962C8B-B14F-4D97-AF65-F5344CB8AC3E}">
        <p14:creationId xmlns:p14="http://schemas.microsoft.com/office/powerpoint/2010/main" val="273968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Arial Regular" charset="0"/>
                <a:ea typeface="+mn-ea"/>
                <a:cs typeface="+mn-cs"/>
              </a:rPr>
              <a:t>Meet Carol and Steve.</a:t>
            </a:r>
          </a:p>
          <a:p>
            <a:r>
              <a:rPr lang="en-US" sz="1600" b="0" i="0" kern="1200" dirty="0">
                <a:solidFill>
                  <a:schemeClr val="tx1"/>
                </a:solidFill>
                <a:effectLst/>
                <a:latin typeface="Arial Regular" charset="0"/>
                <a:ea typeface="+mn-ea"/>
                <a:cs typeface="+mn-cs"/>
              </a:rPr>
              <a:t>Carol and Steve were Aunt Susan’s </a:t>
            </a:r>
            <a:r>
              <a:rPr lang="en-US" sz="1600" b="0" i="0" kern="1200" dirty="0" err="1">
                <a:solidFill>
                  <a:schemeClr val="tx1"/>
                </a:solidFill>
                <a:effectLst/>
                <a:latin typeface="Arial Regular" charset="0"/>
                <a:ea typeface="+mn-ea"/>
                <a:cs typeface="+mn-cs"/>
              </a:rPr>
              <a:t>favourite</a:t>
            </a:r>
            <a:r>
              <a:rPr lang="en-US" sz="1600" b="0" i="0" kern="1200" dirty="0">
                <a:solidFill>
                  <a:schemeClr val="tx1"/>
                </a:solidFill>
                <a:effectLst/>
                <a:latin typeface="Arial Regular" charset="0"/>
                <a:ea typeface="+mn-ea"/>
                <a:cs typeface="+mn-cs"/>
              </a:rPr>
              <a:t> niece and nephew. A few years ago, Aunt Susan decided to leave each of them a gift after she passed on. She named Steve in her will to receive a GIC she held with another provider, and named Carol as the beneficiary on an insurance GIC she had with a life insurance company.</a:t>
            </a:r>
          </a:p>
          <a:p>
            <a:endParaRPr lang="en-US" sz="1600" b="0" i="0" kern="1200" dirty="0">
              <a:solidFill>
                <a:schemeClr val="tx1"/>
              </a:solidFill>
              <a:effectLst/>
              <a:latin typeface="Arial Regular" charset="0"/>
              <a:ea typeface="+mn-ea"/>
              <a:cs typeface="+mn-cs"/>
            </a:endParaRPr>
          </a:p>
          <a:p>
            <a:r>
              <a:rPr lang="en-US" sz="1600" b="0" i="0" kern="1200" dirty="0">
                <a:solidFill>
                  <a:schemeClr val="tx1"/>
                </a:solidFill>
                <a:effectLst/>
                <a:latin typeface="Arial Regular" charset="0"/>
                <a:ea typeface="+mn-ea"/>
                <a:cs typeface="+mn-cs"/>
              </a:rPr>
              <a:t>Steve and Carol had very different experiences when it came time to receive their inheritances after their aunt passed away…</a:t>
            </a:r>
          </a:p>
        </p:txBody>
      </p:sp>
      <p:sp>
        <p:nvSpPr>
          <p:cNvPr id="4" name="Slide Number Placeholder 3"/>
          <p:cNvSpPr>
            <a:spLocks noGrp="1"/>
          </p:cNvSpPr>
          <p:nvPr>
            <p:ph type="sldNum" sz="quarter" idx="5"/>
          </p:nvPr>
        </p:nvSpPr>
        <p:spPr/>
        <p:txBody>
          <a:bodyPr/>
          <a:lstStyle/>
          <a:p>
            <a:fld id="{127B7409-EA71-B848-9287-DC1A963FCE06}" type="slidenum">
              <a:rPr lang="en-CA" smtClean="0"/>
              <a:pPr/>
              <a:t>8</a:t>
            </a:fld>
            <a:endParaRPr lang="en-CA" dirty="0"/>
          </a:p>
        </p:txBody>
      </p:sp>
    </p:spTree>
    <p:extLst>
      <p:ext uri="{BB962C8B-B14F-4D97-AF65-F5344CB8AC3E}">
        <p14:creationId xmlns:p14="http://schemas.microsoft.com/office/powerpoint/2010/main" val="3330099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Arial Regular" charset="0"/>
                <a:ea typeface="+mn-ea"/>
                <a:cs typeface="+mn-cs"/>
              </a:rPr>
              <a:t>After their</a:t>
            </a:r>
            <a:r>
              <a:rPr lang="en-US" sz="1600" b="0" i="0" kern="1200" baseline="0" dirty="0">
                <a:solidFill>
                  <a:schemeClr val="tx1"/>
                </a:solidFill>
                <a:effectLst/>
                <a:latin typeface="Arial Regular" charset="0"/>
                <a:ea typeface="+mn-ea"/>
                <a:cs typeface="+mn-cs"/>
              </a:rPr>
              <a:t> a</a:t>
            </a:r>
            <a:r>
              <a:rPr lang="en-US" sz="1600" b="0" i="0" kern="1200" dirty="0">
                <a:solidFill>
                  <a:schemeClr val="tx1"/>
                </a:solidFill>
                <a:effectLst/>
                <a:latin typeface="Arial Regular" charset="0"/>
                <a:ea typeface="+mn-ea"/>
                <a:cs typeface="+mn-cs"/>
              </a:rPr>
              <a:t>unt Susan passed away, Steve was notified that he would receive a GIC. The executor of her will told Steve that he would receive his money as soon as the estate had been settled through the probate process. </a:t>
            </a:r>
          </a:p>
          <a:p>
            <a:endParaRPr lang="en-US" sz="1600" b="0" i="0" kern="1200" dirty="0">
              <a:solidFill>
                <a:schemeClr val="tx1"/>
              </a:solidFill>
              <a:effectLst/>
              <a:latin typeface="Arial Regular" charset="0"/>
              <a:ea typeface="+mn-ea"/>
              <a:cs typeface="+mn-cs"/>
            </a:endParaRPr>
          </a:p>
          <a:p>
            <a:r>
              <a:rPr lang="en-US" sz="1600" b="0" i="0" kern="1200" dirty="0">
                <a:solidFill>
                  <a:schemeClr val="tx1"/>
                </a:solidFill>
                <a:effectLst/>
                <a:latin typeface="Arial Regular" charset="0"/>
                <a:ea typeface="+mn-ea"/>
                <a:cs typeface="+mn-cs"/>
              </a:rPr>
              <a:t>After waiting 12 months, Steve finally received his inheritance. Unfortunately, probate, executor and other fees were deducted from his inheritance and he only ended up receiving $40,000 of the intended $50,000. </a:t>
            </a:r>
            <a:br>
              <a:rPr lang="en-US" sz="1600" b="0" i="0" kern="1200" dirty="0">
                <a:solidFill>
                  <a:schemeClr val="tx1"/>
                </a:solidFill>
                <a:effectLst/>
                <a:latin typeface="Arial Regular" charset="0"/>
                <a:ea typeface="+mn-ea"/>
                <a:cs typeface="+mn-cs"/>
              </a:rPr>
            </a:br>
            <a:endParaRPr lang="en-US" sz="1600" b="0" i="0" kern="1200" dirty="0">
              <a:solidFill>
                <a:schemeClr val="tx1"/>
              </a:solidFill>
              <a:effectLst/>
              <a:latin typeface="Arial Regular" charset="0"/>
              <a:ea typeface="+mn-ea"/>
              <a:cs typeface="+mn-cs"/>
            </a:endParaRPr>
          </a:p>
          <a:p>
            <a:r>
              <a:rPr lang="en-US" sz="1600" b="0" i="0" kern="1200" dirty="0">
                <a:solidFill>
                  <a:schemeClr val="tx1"/>
                </a:solidFill>
                <a:effectLst/>
                <a:latin typeface="Arial Regular" charset="0"/>
                <a:ea typeface="+mn-ea"/>
                <a:cs typeface="+mn-cs"/>
              </a:rPr>
              <a:t>As you can see from the inheritance distribution timeline, Carol received her inheritance in two weeks and received the full amount intended, which was $50,000. </a:t>
            </a:r>
          </a:p>
          <a:p>
            <a:endParaRPr lang="en-US" sz="1600" b="0" i="0" kern="1200" dirty="0">
              <a:solidFill>
                <a:schemeClr val="tx1"/>
              </a:solidFill>
              <a:effectLst/>
              <a:latin typeface="Arial Regular" charset="0"/>
              <a:ea typeface="+mn-ea"/>
              <a:cs typeface="+mn-cs"/>
            </a:endParaRPr>
          </a:p>
          <a:p>
            <a:r>
              <a:rPr lang="en-US" sz="1600" b="0" i="0" kern="1200" dirty="0">
                <a:solidFill>
                  <a:schemeClr val="tx1"/>
                </a:solidFill>
                <a:effectLst/>
                <a:latin typeface="Arial Regular" charset="0"/>
                <a:ea typeface="+mn-ea"/>
                <a:cs typeface="+mn-cs"/>
              </a:rPr>
              <a:t>Steve and Carol’s story illustrates the benefits of having an insurance GIC, especially when it comes to the power of beneficiary designations. Carol received the full amount of her inheritance quickly and without the hassles of having to go through the probate process. </a:t>
            </a:r>
          </a:p>
          <a:p>
            <a:endParaRPr lang="en-CA" dirty="0"/>
          </a:p>
        </p:txBody>
      </p:sp>
      <p:sp>
        <p:nvSpPr>
          <p:cNvPr id="4" name="Slide Number Placeholder 3"/>
          <p:cNvSpPr>
            <a:spLocks noGrp="1"/>
          </p:cNvSpPr>
          <p:nvPr>
            <p:ph type="sldNum" sz="quarter" idx="5"/>
          </p:nvPr>
        </p:nvSpPr>
        <p:spPr/>
        <p:txBody>
          <a:bodyPr/>
          <a:lstStyle/>
          <a:p>
            <a:fld id="{127B7409-EA71-B848-9287-DC1A963FCE06}" type="slidenum">
              <a:rPr lang="en-CA" smtClean="0"/>
              <a:pPr/>
              <a:t>9</a:t>
            </a:fld>
            <a:endParaRPr lang="en-CA" dirty="0"/>
          </a:p>
        </p:txBody>
      </p:sp>
    </p:spTree>
    <p:extLst>
      <p:ext uri="{BB962C8B-B14F-4D97-AF65-F5344CB8AC3E}">
        <p14:creationId xmlns:p14="http://schemas.microsoft.com/office/powerpoint/2010/main" val="105812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Arial Regular" charset="0"/>
                <a:ea typeface="+mn-ea"/>
                <a:cs typeface="+mn-cs"/>
              </a:rPr>
              <a:t>This benefit is actually two-fold:</a:t>
            </a:r>
          </a:p>
          <a:p>
            <a:r>
              <a:rPr lang="en-US" sz="1600" b="0" i="0" kern="1200" dirty="0">
                <a:solidFill>
                  <a:schemeClr val="tx1"/>
                </a:solidFill>
                <a:effectLst/>
                <a:latin typeface="Arial Regular" charset="0"/>
                <a:ea typeface="+mn-ea"/>
                <a:cs typeface="+mn-cs"/>
              </a:rPr>
              <a:t>Under the tax fairness program the interest earned actually qualifies as accrued income and therefore those 65 and over can split up to 50% with their spouse.</a:t>
            </a:r>
          </a:p>
          <a:p>
            <a:r>
              <a:rPr lang="en-US" sz="1600" b="0" i="0" kern="1200" dirty="0">
                <a:solidFill>
                  <a:schemeClr val="tx1"/>
                </a:solidFill>
                <a:effectLst/>
                <a:latin typeface="Arial Regular" charset="0"/>
                <a:ea typeface="+mn-ea"/>
                <a:cs typeface="+mn-cs"/>
              </a:rPr>
              <a:t>On top of this, you are also eligible for the pension tax credit. So, if you haven’t used your $2,000 annual limit yet, you can apply it to your returns. Your spouse can as well, as long as you are both over 65.</a:t>
            </a:r>
          </a:p>
          <a:p>
            <a:br>
              <a:rPr lang="en-US" sz="1600" b="0" i="0" kern="1200" dirty="0">
                <a:solidFill>
                  <a:schemeClr val="tx1"/>
                </a:solidFill>
                <a:effectLst/>
                <a:latin typeface="Arial Regular" charset="0"/>
                <a:ea typeface="+mn-ea"/>
                <a:cs typeface="+mn-cs"/>
              </a:rPr>
            </a:br>
            <a:endParaRPr lang="en-US" sz="1600" b="0" i="0" kern="1200" dirty="0">
              <a:solidFill>
                <a:schemeClr val="tx1"/>
              </a:solidFill>
              <a:effectLst/>
              <a:latin typeface="Arial Regular" charset="0"/>
              <a:ea typeface="+mn-ea"/>
              <a:cs typeface="+mn-cs"/>
            </a:endParaRPr>
          </a:p>
          <a:p>
            <a:r>
              <a:rPr lang="en-US" sz="1600" b="0" i="0" kern="1200" dirty="0">
                <a:solidFill>
                  <a:schemeClr val="tx1"/>
                </a:solidFill>
                <a:effectLst/>
                <a:latin typeface="Arial Regular" charset="0"/>
                <a:ea typeface="+mn-ea"/>
                <a:cs typeface="+mn-cs"/>
              </a:rPr>
              <a:t>At the end of the day, it means more income for you.</a:t>
            </a:r>
          </a:p>
          <a:p>
            <a:br>
              <a:rPr lang="en-US" sz="1600" b="0" i="0" kern="1200" dirty="0">
                <a:solidFill>
                  <a:schemeClr val="tx1"/>
                </a:solidFill>
                <a:effectLst/>
                <a:latin typeface="Arial Regular" charset="0"/>
                <a:ea typeface="+mn-ea"/>
                <a:cs typeface="+mn-cs"/>
              </a:rPr>
            </a:br>
            <a:endParaRPr lang="en-US" sz="1600" b="0" i="0" kern="1200" dirty="0">
              <a:solidFill>
                <a:schemeClr val="tx1"/>
              </a:solidFill>
              <a:effectLst/>
              <a:latin typeface="Arial Regular" charset="0"/>
              <a:ea typeface="+mn-ea"/>
              <a:cs typeface="+mn-cs"/>
            </a:endParaRPr>
          </a:p>
          <a:p>
            <a:r>
              <a:rPr lang="en-US" sz="1600" b="0" i="0" kern="1200" dirty="0">
                <a:solidFill>
                  <a:schemeClr val="tx1"/>
                </a:solidFill>
                <a:effectLst/>
                <a:latin typeface="Arial Regular" charset="0"/>
                <a:ea typeface="+mn-ea"/>
                <a:cs typeface="+mn-cs"/>
              </a:rPr>
              <a:t>In the next few slides, I’ll demonstrate to you how the tax fairness program works. </a:t>
            </a:r>
          </a:p>
          <a:p>
            <a:endParaRPr lang="en-CA" dirty="0"/>
          </a:p>
        </p:txBody>
      </p:sp>
      <p:sp>
        <p:nvSpPr>
          <p:cNvPr id="4" name="Slide Number Placeholder 3"/>
          <p:cNvSpPr>
            <a:spLocks noGrp="1"/>
          </p:cNvSpPr>
          <p:nvPr>
            <p:ph type="sldNum" sz="quarter" idx="5"/>
          </p:nvPr>
        </p:nvSpPr>
        <p:spPr/>
        <p:txBody>
          <a:bodyPr/>
          <a:lstStyle/>
          <a:p>
            <a:fld id="{127B7409-EA71-B848-9287-DC1A963FCE06}" type="slidenum">
              <a:rPr lang="en-CA" smtClean="0"/>
              <a:pPr/>
              <a:t>11</a:t>
            </a:fld>
            <a:endParaRPr lang="en-CA" dirty="0"/>
          </a:p>
        </p:txBody>
      </p:sp>
    </p:spTree>
    <p:extLst>
      <p:ext uri="{BB962C8B-B14F-4D97-AF65-F5344CB8AC3E}">
        <p14:creationId xmlns:p14="http://schemas.microsoft.com/office/powerpoint/2010/main" val="889256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A close up of a logo&#10;&#10;Description automatically generated">
            <a:extLst>
              <a:ext uri="{FF2B5EF4-FFF2-40B4-BE49-F238E27FC236}">
                <a16:creationId xmlns:a16="http://schemas.microsoft.com/office/drawing/2014/main" id="{0B16F275-E38B-B64D-A348-D6DF6C22F47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03045B54-87DD-704D-8507-320BCE91C835}"/>
              </a:ext>
            </a:extLst>
          </p:cNvPr>
          <p:cNvPicPr>
            <a:picLocks noChangeAspect="1"/>
          </p:cNvPicPr>
          <p:nvPr userDrawn="1"/>
        </p:nvPicPr>
        <p:blipFill>
          <a:blip r:embed="rId3"/>
          <a:stretch>
            <a:fillRect/>
          </a:stretch>
        </p:blipFill>
        <p:spPr>
          <a:xfrm>
            <a:off x="9205592" y="5589240"/>
            <a:ext cx="2651048" cy="981870"/>
          </a:xfrm>
          <a:prstGeom prst="rect">
            <a:avLst/>
          </a:prstGeom>
        </p:spPr>
      </p:pic>
      <p:sp>
        <p:nvSpPr>
          <p:cNvPr id="2" name="Title 1"/>
          <p:cNvSpPr>
            <a:spLocks noGrp="1"/>
          </p:cNvSpPr>
          <p:nvPr>
            <p:ph type="ctrTitle"/>
          </p:nvPr>
        </p:nvSpPr>
        <p:spPr>
          <a:xfrm>
            <a:off x="478800" y="834655"/>
            <a:ext cx="9720000" cy="1961620"/>
          </a:xfrm>
        </p:spPr>
        <p:txBody>
          <a:bodyPr lIns="0" anchor="b">
            <a:noAutofit/>
          </a:bodyPr>
          <a:lstStyle>
            <a:lvl1pPr algn="l">
              <a:defRPr sz="4000"/>
            </a:lvl1pPr>
          </a:lstStyle>
          <a:p>
            <a:r>
              <a:rPr lang="en-US"/>
              <a:t>Click to edit Master title style</a:t>
            </a:r>
            <a:endParaRPr lang="en-CA" dirty="0"/>
          </a:p>
        </p:txBody>
      </p:sp>
      <p:sp>
        <p:nvSpPr>
          <p:cNvPr id="3" name="Subtitle 2"/>
          <p:cNvSpPr>
            <a:spLocks noGrp="1"/>
          </p:cNvSpPr>
          <p:nvPr>
            <p:ph type="subTitle" idx="1"/>
          </p:nvPr>
        </p:nvSpPr>
        <p:spPr>
          <a:xfrm>
            <a:off x="478800" y="2781692"/>
            <a:ext cx="9720000" cy="648000"/>
          </a:xfrm>
        </p:spPr>
        <p:txBody>
          <a:bodyPr lIns="0" anchor="t">
            <a:noAutofit/>
          </a:bodyPr>
          <a:lstStyle>
            <a:lvl1pPr marL="0" indent="0" algn="jus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5" name="Footer Placeholder 4"/>
          <p:cNvSpPr>
            <a:spLocks noGrp="1"/>
          </p:cNvSpPr>
          <p:nvPr>
            <p:ph type="ftr" sz="quarter" idx="11"/>
          </p:nvPr>
        </p:nvSpPr>
        <p:spPr>
          <a:xfrm>
            <a:off x="478800" y="6487579"/>
            <a:ext cx="11160000" cy="365125"/>
          </a:xfrm>
          <a:prstGeom prst="rect">
            <a:avLst/>
          </a:prstGeom>
        </p:spPr>
        <p:txBody>
          <a:bodyPr/>
          <a:lstStyle>
            <a:lvl1pPr>
              <a:defRPr>
                <a:solidFill>
                  <a:schemeClr val="bg1"/>
                </a:solidFill>
              </a:defRPr>
            </a:lvl1pPr>
          </a:lstStyle>
          <a:p>
            <a:r>
              <a:rPr lang="en-CA"/>
              <a:t>MFS INSIGHTS | ADVISOR USE ONLY </a:t>
            </a:r>
            <a:endParaRPr lang="en-C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A69388-60FF-46E0-B068-9E74D46E27BB}" type="slidenum">
              <a:rPr lang="en-CA" smtClean="0"/>
              <a:pPr/>
              <a:t>‹#›</a:t>
            </a:fld>
            <a:endParaRPr lang="en-CA" dirty="0"/>
          </a:p>
        </p:txBody>
      </p:sp>
      <p:sp>
        <p:nvSpPr>
          <p:cNvPr id="10" name="Text Placeholder 3"/>
          <p:cNvSpPr>
            <a:spLocks noGrp="1"/>
          </p:cNvSpPr>
          <p:nvPr>
            <p:ph type="body" sz="half" idx="2" hasCustomPrompt="1"/>
          </p:nvPr>
        </p:nvSpPr>
        <p:spPr>
          <a:xfrm>
            <a:off x="478800" y="3731259"/>
            <a:ext cx="6372000" cy="316623"/>
          </a:xfrm>
        </p:spPr>
        <p:txBody>
          <a:bodyPr lIns="0" anchor="ctr">
            <a:noAutofit/>
          </a:bodyPr>
          <a:lstStyle>
            <a:lvl1pPr marL="0" indent="0">
              <a:spcBef>
                <a:spcPts val="0"/>
              </a:spcBef>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a:t>
            </a:r>
          </a:p>
        </p:txBody>
      </p:sp>
      <p:sp>
        <p:nvSpPr>
          <p:cNvPr id="11" name="Text Placeholder 3"/>
          <p:cNvSpPr>
            <a:spLocks noGrp="1"/>
          </p:cNvSpPr>
          <p:nvPr>
            <p:ph type="body" sz="half" idx="13" hasCustomPrompt="1"/>
          </p:nvPr>
        </p:nvSpPr>
        <p:spPr>
          <a:xfrm>
            <a:off x="478800" y="4203204"/>
            <a:ext cx="6372000" cy="864096"/>
          </a:xfrm>
        </p:spPr>
        <p:txBody>
          <a:bodyPr lIns="0" anchor="t" anchorCtr="0">
            <a:noAutofit/>
          </a:bodyPr>
          <a:lstStyle>
            <a:lvl1pPr marL="0" marR="0"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US" dirty="0"/>
              <a:t>Presenter Name</a:t>
            </a:r>
          </a:p>
          <a:p>
            <a:pPr lvl="0"/>
            <a:r>
              <a:rPr lang="en-US" dirty="0"/>
              <a:t>Presenter Title</a:t>
            </a:r>
          </a:p>
          <a:p>
            <a:pPr lvl="0"/>
            <a:r>
              <a:rPr lang="en-US" dirty="0"/>
              <a:t>Company</a:t>
            </a:r>
          </a:p>
        </p:txBody>
      </p:sp>
      <p:sp>
        <p:nvSpPr>
          <p:cNvPr id="4" name="Rectangle 3"/>
          <p:cNvSpPr/>
          <p:nvPr userDrawn="1"/>
        </p:nvSpPr>
        <p:spPr>
          <a:xfrm>
            <a:off x="478800" y="3429815"/>
            <a:ext cx="720705"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Placeholder 7"/>
          <p:cNvSpPr>
            <a:spLocks noGrp="1"/>
          </p:cNvSpPr>
          <p:nvPr>
            <p:ph type="body" sz="quarter" idx="14" hasCustomPrompt="1"/>
          </p:nvPr>
        </p:nvSpPr>
        <p:spPr>
          <a:xfrm>
            <a:off x="479425" y="5609302"/>
            <a:ext cx="4464000" cy="169277"/>
          </a:xfrm>
        </p:spPr>
        <p:txBody>
          <a:bodyPr tIns="0" bIns="0">
            <a:spAutoFit/>
          </a:bodyPr>
          <a:lstStyle>
            <a:lvl1pPr marL="0" indent="0" algn="l">
              <a:buNone/>
              <a:defRPr sz="1100" b="1" spc="300" baseline="0">
                <a:solidFill>
                  <a:schemeClr val="tx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ADVISOR USE ONLY (DELETE IF NOT NEEDED)</a:t>
            </a:r>
            <a:endParaRPr lang="en-CA" dirty="0"/>
          </a:p>
        </p:txBody>
      </p:sp>
    </p:spTree>
    <p:extLst>
      <p:ext uri="{BB962C8B-B14F-4D97-AF65-F5344CB8AC3E}">
        <p14:creationId xmlns:p14="http://schemas.microsoft.com/office/powerpoint/2010/main" val="117245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and Content (logo)">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AA69388-60FF-46E0-B068-9E74D46E27BB}" type="slidenum">
              <a:rPr lang="en-CA" smtClean="0"/>
              <a:t>‹#›</a:t>
            </a:fld>
            <a:endParaRPr lang="en-CA"/>
          </a:p>
        </p:txBody>
      </p:sp>
      <p:sp>
        <p:nvSpPr>
          <p:cNvPr id="11" name="Content Placeholder 2"/>
          <p:cNvSpPr>
            <a:spLocks noGrp="1"/>
          </p:cNvSpPr>
          <p:nvPr>
            <p:ph idx="13"/>
          </p:nvPr>
        </p:nvSpPr>
        <p:spPr>
          <a:xfrm>
            <a:off x="478800" y="1737359"/>
            <a:ext cx="11160000" cy="3931920"/>
          </a:xfrm>
        </p:spPr>
        <p:txBody>
          <a:bodyPr vert="horz" lIns="0" tIns="45720" rIns="0" bIns="45720" rtlCol="0">
            <a:noAutofit/>
          </a:bodyPr>
          <a:lstStyle>
            <a:lvl1pPr>
              <a:defRPr lang="en-US" dirty="0" smtClean="0"/>
            </a:lvl1pPr>
          </a:lstStyle>
          <a:p>
            <a:pPr lvl="0"/>
            <a:r>
              <a:rPr lang="en-US"/>
              <a:t>Edit Master text styles</a:t>
            </a:r>
          </a:p>
        </p:txBody>
      </p:sp>
      <p:sp>
        <p:nvSpPr>
          <p:cNvPr id="14" name="Footer Placeholder 4">
            <a:extLst>
              <a:ext uri="{FF2B5EF4-FFF2-40B4-BE49-F238E27FC236}">
                <a16:creationId xmlns:a16="http://schemas.microsoft.com/office/drawing/2014/main" id="{39EF1D4D-05B7-E74B-B2B5-DDFEB5BB959B}"/>
              </a:ext>
            </a:extLst>
          </p:cNvPr>
          <p:cNvSpPr>
            <a:spLocks noGrp="1"/>
          </p:cNvSpPr>
          <p:nvPr>
            <p:ph type="ftr" sz="quarter" idx="11"/>
          </p:nvPr>
        </p:nvSpPr>
        <p:spPr>
          <a:xfrm>
            <a:off x="478800" y="6487579"/>
            <a:ext cx="8229600" cy="365125"/>
          </a:xfrm>
          <a:prstGeom prst="rect">
            <a:avLst/>
          </a:prstGeom>
        </p:spPr>
        <p:txBody>
          <a:bodyPr/>
          <a:lstStyle/>
          <a:p>
            <a:r>
              <a:rPr lang="en-CA"/>
              <a:t>MFS INSIGHTS | ADVISOR USE ONLY </a:t>
            </a:r>
            <a:endParaRPr lang="en-CA" dirty="0"/>
          </a:p>
        </p:txBody>
      </p:sp>
      <p:sp>
        <p:nvSpPr>
          <p:cNvPr id="15" name="Text Placeholder 3">
            <a:extLst>
              <a:ext uri="{FF2B5EF4-FFF2-40B4-BE49-F238E27FC236}">
                <a16:creationId xmlns:a16="http://schemas.microsoft.com/office/drawing/2014/main" id="{D2B71329-B53B-E845-8368-0F75A79CE063}"/>
              </a:ext>
            </a:extLst>
          </p:cNvPr>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CA"/>
          </a:p>
        </p:txBody>
      </p:sp>
      <p:sp>
        <p:nvSpPr>
          <p:cNvPr id="10" name="Text Placeholder 2"/>
          <p:cNvSpPr>
            <a:spLocks noGrp="1"/>
          </p:cNvSpPr>
          <p:nvPr>
            <p:ph type="body" idx="1"/>
          </p:nvPr>
        </p:nvSpPr>
        <p:spPr>
          <a:xfrm>
            <a:off x="478800" y="1065969"/>
            <a:ext cx="11160000" cy="324000"/>
          </a:xfrm>
        </p:spPr>
        <p:txBody>
          <a:bodyPr lIns="0" tIns="0" rIns="0" bIns="0" anchor="ctr">
            <a:noAutofit/>
          </a:bodyPr>
          <a:lstStyle>
            <a:lvl1pPr marL="0" indent="0">
              <a:lnSpc>
                <a:spcPct val="100000"/>
              </a:lnSpc>
              <a:buNone/>
              <a:defRPr lang="en-US" sz="2000" b="0" kern="1200" baseline="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lvl="0" indent="-22860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a:t>Edit Master text styles</a:t>
            </a:r>
          </a:p>
        </p:txBody>
      </p:sp>
      <p:cxnSp>
        <p:nvCxnSpPr>
          <p:cNvPr id="13" name="Straight Connector 12"/>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all" spc="100" normalizeH="0" baseline="0" noProof="0" dirty="0">
                <a:ln>
                  <a:noFill/>
                </a:ln>
                <a:solidFill>
                  <a:srgbClr val="0D2B3C"/>
                </a:solidFill>
                <a:effectLst/>
                <a:uLnTx/>
                <a:uFillTx/>
              </a:rPr>
              <a:t>Sun Life Global Investments</a:t>
            </a:r>
          </a:p>
        </p:txBody>
      </p:sp>
    </p:spTree>
    <p:extLst>
      <p:ext uri="{BB962C8B-B14F-4D97-AF65-F5344CB8AC3E}">
        <p14:creationId xmlns:p14="http://schemas.microsoft.com/office/powerpoint/2010/main" val="396039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 Subtitle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800" y="1065969"/>
            <a:ext cx="11160000" cy="324000"/>
          </a:xfrm>
        </p:spPr>
        <p:txBody>
          <a:bodyPr lIns="0" rIns="0" anchor="ctr">
            <a:noAutofit/>
          </a:bodyPr>
          <a:lstStyle>
            <a:lvl1pPr marL="0" indent="0">
              <a:lnSpc>
                <a:spcPct val="100000"/>
              </a:lnSpc>
              <a:buNone/>
              <a:defRPr lang="en-US" sz="2000" b="0" kern="1200" baseline="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lvl="0" indent="-22860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a:t>Edit Master text styles</a:t>
            </a:r>
          </a:p>
        </p:txBody>
      </p:sp>
      <p:sp>
        <p:nvSpPr>
          <p:cNvPr id="9" name="Slide Number Placeholder 8"/>
          <p:cNvSpPr>
            <a:spLocks noGrp="1"/>
          </p:cNvSpPr>
          <p:nvPr>
            <p:ph type="sldNum" sz="quarter" idx="12"/>
          </p:nvPr>
        </p:nvSpPr>
        <p:spPr/>
        <p:txBody>
          <a:bodyPr/>
          <a:lstStyle/>
          <a:p>
            <a:fld id="{9AA69388-60FF-46E0-B068-9E74D46E27BB}" type="slidenum">
              <a:rPr lang="en-CA" smtClean="0"/>
              <a:t>‹#›</a:t>
            </a:fld>
            <a:endParaRPr lang="en-CA"/>
          </a:p>
        </p:txBody>
      </p:sp>
      <p:sp>
        <p:nvSpPr>
          <p:cNvPr id="11" name="Content Placeholder 2"/>
          <p:cNvSpPr>
            <a:spLocks noGrp="1"/>
          </p:cNvSpPr>
          <p:nvPr>
            <p:ph idx="13"/>
          </p:nvPr>
        </p:nvSpPr>
        <p:spPr>
          <a:xfrm>
            <a:off x="478800" y="1736725"/>
            <a:ext cx="11160000" cy="3931920"/>
          </a:xfrm>
        </p:spPr>
        <p:txBody>
          <a:bodyPr vert="horz" lIns="0" tIns="45720" rIns="0" bIns="45720" rtlCol="0">
            <a:noAutofit/>
          </a:bodyPr>
          <a:lstStyle>
            <a:lvl1pPr>
              <a:defRPr lang="en-US" dirty="0" smtClean="0"/>
            </a:lvl1pPr>
          </a:lstStyle>
          <a:p>
            <a:pPr lvl="0"/>
            <a:r>
              <a:rPr lang="en-US"/>
              <a:t>Edit Master text styles</a:t>
            </a:r>
          </a:p>
        </p:txBody>
      </p:sp>
      <p:sp>
        <p:nvSpPr>
          <p:cNvPr id="12" name="Footer Placeholder 4">
            <a:extLst>
              <a:ext uri="{FF2B5EF4-FFF2-40B4-BE49-F238E27FC236}">
                <a16:creationId xmlns:a16="http://schemas.microsoft.com/office/drawing/2014/main" id="{5C2B0110-8530-1749-A758-D92CF83F370F}"/>
              </a:ext>
            </a:extLst>
          </p:cNvPr>
          <p:cNvSpPr>
            <a:spLocks noGrp="1"/>
          </p:cNvSpPr>
          <p:nvPr>
            <p:ph type="ftr" sz="quarter" idx="11"/>
          </p:nvPr>
        </p:nvSpPr>
        <p:spPr>
          <a:xfrm>
            <a:off x="478800" y="6487579"/>
            <a:ext cx="8229600" cy="365125"/>
          </a:xfrm>
          <a:prstGeom prst="rect">
            <a:avLst/>
          </a:prstGeom>
        </p:spPr>
        <p:txBody>
          <a:bodyPr/>
          <a:lstStyle/>
          <a:p>
            <a:r>
              <a:rPr lang="en-CA"/>
              <a:t>MFS INSIGHTS | ADVISOR USE ONLY </a:t>
            </a:r>
            <a:endParaRPr lang="en-CA" dirty="0"/>
          </a:p>
        </p:txBody>
      </p:sp>
      <p:sp>
        <p:nvSpPr>
          <p:cNvPr id="14" name="Text Placeholder 3">
            <a:extLst>
              <a:ext uri="{FF2B5EF4-FFF2-40B4-BE49-F238E27FC236}">
                <a16:creationId xmlns:a16="http://schemas.microsoft.com/office/drawing/2014/main" id="{8075B608-9620-CC48-865E-78BE62553543}"/>
              </a:ext>
            </a:extLst>
          </p:cNvPr>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CA"/>
          </a:p>
        </p:txBody>
      </p:sp>
      <p:cxnSp>
        <p:nvCxnSpPr>
          <p:cNvPr id="13" name="Straight Connector 12"/>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all" spc="100" normalizeH="0" baseline="0" noProof="0" dirty="0">
                <a:ln>
                  <a:noFill/>
                </a:ln>
                <a:solidFill>
                  <a:srgbClr val="0D2B3C"/>
                </a:solidFill>
                <a:effectLst/>
                <a:uLnTx/>
                <a:uFillTx/>
              </a:rPr>
              <a:t>Sun Life Global Investments</a:t>
            </a:r>
          </a:p>
        </p:txBody>
      </p:sp>
    </p:spTree>
    <p:extLst>
      <p:ext uri="{BB962C8B-B14F-4D97-AF65-F5344CB8AC3E}">
        <p14:creationId xmlns:p14="http://schemas.microsoft.com/office/powerpoint/2010/main" val="221292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AA69388-60FF-46E0-B068-9E74D46E27BB}" type="slidenum">
              <a:rPr lang="en-CA" smtClean="0"/>
              <a:t>‹#›</a:t>
            </a:fld>
            <a:endParaRPr lang="en-CA"/>
          </a:p>
        </p:txBody>
      </p:sp>
      <p:sp>
        <p:nvSpPr>
          <p:cNvPr id="10" name="Content Placeholder 2"/>
          <p:cNvSpPr>
            <a:spLocks noGrp="1"/>
          </p:cNvSpPr>
          <p:nvPr>
            <p:ph idx="14"/>
          </p:nvPr>
        </p:nvSpPr>
        <p:spPr>
          <a:xfrm>
            <a:off x="6238800" y="1736725"/>
            <a:ext cx="5400000" cy="3932555"/>
          </a:xfrm>
        </p:spPr>
        <p:txBody>
          <a:bodyPr vert="horz" lIns="0" tIns="45720" rIns="0" bIns="45720" rtlCol="0">
            <a:normAutofit/>
          </a:bodyPr>
          <a:lstStyle>
            <a:lvl1pPr>
              <a:defRPr lang="en-US" dirty="0" smtClean="0"/>
            </a:lvl1pPr>
          </a:lstStyle>
          <a:p>
            <a:pPr lvl="0"/>
            <a:r>
              <a:rPr lang="en-US"/>
              <a:t>Edit Master text styles</a:t>
            </a:r>
          </a:p>
        </p:txBody>
      </p:sp>
      <p:sp>
        <p:nvSpPr>
          <p:cNvPr id="14" name="Content Placeholder 2"/>
          <p:cNvSpPr>
            <a:spLocks noGrp="1"/>
          </p:cNvSpPr>
          <p:nvPr>
            <p:ph idx="15"/>
          </p:nvPr>
        </p:nvSpPr>
        <p:spPr>
          <a:xfrm>
            <a:off x="478800" y="1736725"/>
            <a:ext cx="5400000" cy="3932555"/>
          </a:xfrm>
        </p:spPr>
        <p:txBody>
          <a:bodyPr vert="horz" lIns="0" tIns="45720" rIns="0" bIns="45720" rtlCol="0">
            <a:normAutofit/>
          </a:bodyPr>
          <a:lstStyle>
            <a:lvl1pPr>
              <a:defRPr lang="en-US" dirty="0" smtClean="0"/>
            </a:lvl1pPr>
          </a:lstStyle>
          <a:p>
            <a:pPr lvl="0"/>
            <a:r>
              <a:rPr lang="en-US"/>
              <a:t>Edit Master text styles</a:t>
            </a:r>
          </a:p>
        </p:txBody>
      </p:sp>
      <p:sp>
        <p:nvSpPr>
          <p:cNvPr id="11" name="Text Placeholder 2">
            <a:extLst>
              <a:ext uri="{FF2B5EF4-FFF2-40B4-BE49-F238E27FC236}">
                <a16:creationId xmlns:a16="http://schemas.microsoft.com/office/drawing/2014/main" id="{074A61A5-EF59-6945-8C7D-3AE8D779D1CA}"/>
              </a:ext>
            </a:extLst>
          </p:cNvPr>
          <p:cNvSpPr>
            <a:spLocks noGrp="1"/>
          </p:cNvSpPr>
          <p:nvPr>
            <p:ph type="body" idx="1"/>
          </p:nvPr>
        </p:nvSpPr>
        <p:spPr>
          <a:xfrm>
            <a:off x="478800" y="1065600"/>
            <a:ext cx="11160000" cy="324000"/>
          </a:xfrm>
        </p:spPr>
        <p:txBody>
          <a:bodyPr lIns="0" rIns="0" anchor="ctr">
            <a:noAutofit/>
          </a:bodyPr>
          <a:lstStyle>
            <a:lvl1pPr marL="0" indent="0">
              <a:lnSpc>
                <a:spcPct val="100000"/>
              </a:lnSpc>
              <a:buNone/>
              <a:defRPr lang="en-US" sz="2000" b="0" kern="1200" baseline="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lvl="0" indent="-22860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a:t>Edit Master text styles</a:t>
            </a:r>
          </a:p>
        </p:txBody>
      </p:sp>
      <p:sp>
        <p:nvSpPr>
          <p:cNvPr id="12" name="Footer Placeholder 4">
            <a:extLst>
              <a:ext uri="{FF2B5EF4-FFF2-40B4-BE49-F238E27FC236}">
                <a16:creationId xmlns:a16="http://schemas.microsoft.com/office/drawing/2014/main" id="{2F42280C-FECB-164E-90E0-683EAB054E44}"/>
              </a:ext>
            </a:extLst>
          </p:cNvPr>
          <p:cNvSpPr>
            <a:spLocks noGrp="1"/>
          </p:cNvSpPr>
          <p:nvPr>
            <p:ph type="ftr" sz="quarter" idx="11"/>
          </p:nvPr>
        </p:nvSpPr>
        <p:spPr>
          <a:xfrm>
            <a:off x="478800" y="6487579"/>
            <a:ext cx="8229600" cy="365125"/>
          </a:xfrm>
          <a:prstGeom prst="rect">
            <a:avLst/>
          </a:prstGeom>
        </p:spPr>
        <p:txBody>
          <a:bodyPr/>
          <a:lstStyle/>
          <a:p>
            <a:r>
              <a:rPr lang="en-CA"/>
              <a:t>MFS INSIGHTS | ADVISOR USE ONLY </a:t>
            </a:r>
            <a:endParaRPr lang="en-CA" dirty="0"/>
          </a:p>
        </p:txBody>
      </p:sp>
      <p:sp>
        <p:nvSpPr>
          <p:cNvPr id="15" name="Text Placeholder 3">
            <a:extLst>
              <a:ext uri="{FF2B5EF4-FFF2-40B4-BE49-F238E27FC236}">
                <a16:creationId xmlns:a16="http://schemas.microsoft.com/office/drawing/2014/main" id="{3E93DC61-ED26-CA48-A1EA-121A6A9263B1}"/>
              </a:ext>
            </a:extLst>
          </p:cNvPr>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CA" dirty="0"/>
          </a:p>
        </p:txBody>
      </p:sp>
      <p:cxnSp>
        <p:nvCxnSpPr>
          <p:cNvPr id="16" name="Straight Connector 15"/>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all" spc="100" normalizeH="0" baseline="0" noProof="0" dirty="0">
                <a:ln>
                  <a:noFill/>
                </a:ln>
                <a:solidFill>
                  <a:srgbClr val="0D2B3C"/>
                </a:solidFill>
                <a:effectLst/>
                <a:uLnTx/>
                <a:uFillTx/>
              </a:rPr>
              <a:t>Sun Life Global Investments</a:t>
            </a:r>
          </a:p>
        </p:txBody>
      </p:sp>
    </p:spTree>
    <p:extLst>
      <p:ext uri="{BB962C8B-B14F-4D97-AF65-F5344CB8AC3E}">
        <p14:creationId xmlns:p14="http://schemas.microsoft.com/office/powerpoint/2010/main" val="88330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rds Column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AA69388-60FF-46E0-B068-9E74D46E27BB}" type="slidenum">
              <a:rPr lang="en-CA" smtClean="0"/>
              <a:t>‹#›</a:t>
            </a:fld>
            <a:endParaRPr lang="en-CA"/>
          </a:p>
        </p:txBody>
      </p:sp>
      <p:sp>
        <p:nvSpPr>
          <p:cNvPr id="14" name="Content Placeholder 2"/>
          <p:cNvSpPr>
            <a:spLocks noGrp="1"/>
          </p:cNvSpPr>
          <p:nvPr>
            <p:ph idx="15"/>
          </p:nvPr>
        </p:nvSpPr>
        <p:spPr>
          <a:xfrm>
            <a:off x="478800" y="1736725"/>
            <a:ext cx="7766040" cy="3932555"/>
          </a:xfrm>
        </p:spPr>
        <p:txBody>
          <a:bodyPr vert="horz" lIns="0" tIns="45720" rIns="0" bIns="45720" rtlCol="0">
            <a:normAutofit/>
          </a:bodyPr>
          <a:lstStyle>
            <a:lvl1pPr>
              <a:defRPr lang="en-US" dirty="0" smtClean="0"/>
            </a:lvl1pPr>
          </a:lstStyle>
          <a:p>
            <a:pPr lvl="0"/>
            <a:r>
              <a:rPr lang="en-US"/>
              <a:t>Edit Master text styles</a:t>
            </a:r>
          </a:p>
        </p:txBody>
      </p:sp>
      <p:sp>
        <p:nvSpPr>
          <p:cNvPr id="11" name="Text Placeholder 2">
            <a:extLst>
              <a:ext uri="{FF2B5EF4-FFF2-40B4-BE49-F238E27FC236}">
                <a16:creationId xmlns:a16="http://schemas.microsoft.com/office/drawing/2014/main" id="{074A61A5-EF59-6945-8C7D-3AE8D779D1CA}"/>
              </a:ext>
            </a:extLst>
          </p:cNvPr>
          <p:cNvSpPr>
            <a:spLocks noGrp="1"/>
          </p:cNvSpPr>
          <p:nvPr>
            <p:ph type="body" idx="1"/>
          </p:nvPr>
        </p:nvSpPr>
        <p:spPr>
          <a:xfrm>
            <a:off x="478800" y="1065600"/>
            <a:ext cx="11160000" cy="324000"/>
          </a:xfrm>
        </p:spPr>
        <p:txBody>
          <a:bodyPr lIns="0" rIns="0" anchor="ctr">
            <a:noAutofit/>
          </a:bodyPr>
          <a:lstStyle>
            <a:lvl1pPr marL="0" indent="0">
              <a:lnSpc>
                <a:spcPct val="100000"/>
              </a:lnSpc>
              <a:buNone/>
              <a:defRPr lang="en-US" sz="2000" b="0" kern="1200" baseline="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lvl="0" indent="-22860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a:t>Edit Master text styles</a:t>
            </a:r>
          </a:p>
        </p:txBody>
      </p:sp>
      <p:sp>
        <p:nvSpPr>
          <p:cNvPr id="12" name="Footer Placeholder 4">
            <a:extLst>
              <a:ext uri="{FF2B5EF4-FFF2-40B4-BE49-F238E27FC236}">
                <a16:creationId xmlns:a16="http://schemas.microsoft.com/office/drawing/2014/main" id="{2F42280C-FECB-164E-90E0-683EAB054E44}"/>
              </a:ext>
            </a:extLst>
          </p:cNvPr>
          <p:cNvSpPr>
            <a:spLocks noGrp="1"/>
          </p:cNvSpPr>
          <p:nvPr>
            <p:ph type="ftr" sz="quarter" idx="11"/>
          </p:nvPr>
        </p:nvSpPr>
        <p:spPr>
          <a:xfrm>
            <a:off x="478800" y="6487579"/>
            <a:ext cx="8229600" cy="365125"/>
          </a:xfrm>
          <a:prstGeom prst="rect">
            <a:avLst/>
          </a:prstGeom>
        </p:spPr>
        <p:txBody>
          <a:bodyPr/>
          <a:lstStyle/>
          <a:p>
            <a:r>
              <a:rPr lang="en-CA"/>
              <a:t>MFS INSIGHTS | ADVISOR USE ONLY </a:t>
            </a:r>
            <a:endParaRPr lang="en-CA" dirty="0"/>
          </a:p>
        </p:txBody>
      </p:sp>
      <p:sp>
        <p:nvSpPr>
          <p:cNvPr id="15" name="Text Placeholder 3">
            <a:extLst>
              <a:ext uri="{FF2B5EF4-FFF2-40B4-BE49-F238E27FC236}">
                <a16:creationId xmlns:a16="http://schemas.microsoft.com/office/drawing/2014/main" id="{3E93DC61-ED26-CA48-A1EA-121A6A9263B1}"/>
              </a:ext>
            </a:extLst>
          </p:cNvPr>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CA" dirty="0"/>
          </a:p>
        </p:txBody>
      </p:sp>
      <p:cxnSp>
        <p:nvCxnSpPr>
          <p:cNvPr id="16" name="Straight Connector 15"/>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6"/>
          </p:nvPr>
        </p:nvSpPr>
        <p:spPr>
          <a:xfrm>
            <a:off x="8610600" y="1736725"/>
            <a:ext cx="3033713" cy="3932555"/>
          </a:xfrm>
        </p:spPr>
        <p:txBody>
          <a:bodyPr/>
          <a:lstStyle/>
          <a:p>
            <a:pPr lvl="0"/>
            <a:r>
              <a:rPr lang="en-US"/>
              <a:t>Edit Master text styles</a:t>
            </a:r>
          </a:p>
        </p:txBody>
      </p:sp>
      <p:sp>
        <p:nvSpPr>
          <p:cNvPr id="13" name="TextBox 12">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all" spc="100" normalizeH="0" baseline="0" noProof="0" dirty="0">
                <a:ln>
                  <a:noFill/>
                </a:ln>
                <a:solidFill>
                  <a:srgbClr val="0D2B3C"/>
                </a:solidFill>
                <a:effectLst/>
                <a:uLnTx/>
                <a:uFillTx/>
              </a:rPr>
              <a:t>Sun Life Global Investments</a:t>
            </a:r>
          </a:p>
        </p:txBody>
      </p:sp>
    </p:spTree>
    <p:extLst>
      <p:ext uri="{BB962C8B-B14F-4D97-AF65-F5344CB8AC3E}">
        <p14:creationId xmlns:p14="http://schemas.microsoft.com/office/powerpoint/2010/main" val="101908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Charts +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AA69388-60FF-46E0-B068-9E74D46E27BB}" type="slidenum">
              <a:rPr lang="en-CA" smtClean="0"/>
              <a:t>‹#›</a:t>
            </a:fld>
            <a:endParaRPr lang="en-CA"/>
          </a:p>
        </p:txBody>
      </p:sp>
      <p:sp>
        <p:nvSpPr>
          <p:cNvPr id="10" name="Content Placeholder 2"/>
          <p:cNvSpPr>
            <a:spLocks noGrp="1"/>
          </p:cNvSpPr>
          <p:nvPr>
            <p:ph idx="14"/>
          </p:nvPr>
        </p:nvSpPr>
        <p:spPr>
          <a:xfrm>
            <a:off x="4412490" y="1744663"/>
            <a:ext cx="3291840" cy="2619399"/>
          </a:xfrm>
        </p:spPr>
        <p:txBody>
          <a:bodyPr vert="horz" lIns="0" tIns="45720" rIns="0" bIns="45720" rtlCol="0">
            <a:noAutofit/>
          </a:bodyPr>
          <a:lstStyle>
            <a:lvl1pPr>
              <a:defRPr lang="en-US" dirty="0" smtClean="0"/>
            </a:lvl1pPr>
          </a:lstStyle>
          <a:p>
            <a:pPr lvl="0"/>
            <a:r>
              <a:rPr lang="en-US"/>
              <a:t>Edit Master text styles</a:t>
            </a:r>
          </a:p>
        </p:txBody>
      </p:sp>
      <p:sp>
        <p:nvSpPr>
          <p:cNvPr id="14" name="Content Placeholder 2"/>
          <p:cNvSpPr>
            <a:spLocks noGrp="1"/>
          </p:cNvSpPr>
          <p:nvPr>
            <p:ph idx="15"/>
          </p:nvPr>
        </p:nvSpPr>
        <p:spPr>
          <a:xfrm>
            <a:off x="478800" y="1744663"/>
            <a:ext cx="3291840" cy="2619399"/>
          </a:xfrm>
        </p:spPr>
        <p:txBody>
          <a:bodyPr vert="horz" lIns="0" tIns="45720" rIns="0" bIns="45720" rtlCol="0">
            <a:noAutofit/>
          </a:bodyPr>
          <a:lstStyle>
            <a:lvl1pPr>
              <a:defRPr lang="en-US" dirty="0" smtClean="0"/>
            </a:lvl1pPr>
          </a:lstStyle>
          <a:p>
            <a:pPr lvl="0"/>
            <a:r>
              <a:rPr lang="en-US"/>
              <a:t>Edit Master text styles</a:t>
            </a:r>
          </a:p>
        </p:txBody>
      </p:sp>
      <p:sp>
        <p:nvSpPr>
          <p:cNvPr id="11" name="Content Placeholder 2"/>
          <p:cNvSpPr>
            <a:spLocks noGrp="1"/>
          </p:cNvSpPr>
          <p:nvPr>
            <p:ph idx="16"/>
          </p:nvPr>
        </p:nvSpPr>
        <p:spPr>
          <a:xfrm>
            <a:off x="8346180" y="1744663"/>
            <a:ext cx="3291840" cy="2619399"/>
          </a:xfrm>
        </p:spPr>
        <p:txBody>
          <a:bodyPr vert="horz" lIns="0" tIns="45720" rIns="0" bIns="45720" rtlCol="0">
            <a:noAutofit/>
          </a:bodyPr>
          <a:lstStyle>
            <a:lvl1pPr>
              <a:defRPr lang="en-US" dirty="0" smtClean="0"/>
            </a:lvl1pPr>
          </a:lstStyle>
          <a:p>
            <a:pPr lvl="0"/>
            <a:r>
              <a:rPr lang="en-US"/>
              <a:t>Edit Master text styles</a:t>
            </a:r>
          </a:p>
        </p:txBody>
      </p:sp>
      <p:sp>
        <p:nvSpPr>
          <p:cNvPr id="6" name="Text Placeholder 5"/>
          <p:cNvSpPr>
            <a:spLocks noGrp="1"/>
          </p:cNvSpPr>
          <p:nvPr>
            <p:ph type="body" sz="quarter" idx="17"/>
          </p:nvPr>
        </p:nvSpPr>
        <p:spPr>
          <a:xfrm>
            <a:off x="479425" y="4508500"/>
            <a:ext cx="3291840" cy="1152525"/>
          </a:xfrm>
        </p:spPr>
        <p:txBody>
          <a:bodyPr>
            <a:noAutofit/>
          </a:bodyPr>
          <a:lstStyle>
            <a:lvl1pPr marL="180975" indent="-180975" algn="l">
              <a:defRPr sz="1400"/>
            </a:lvl1pPr>
          </a:lstStyle>
          <a:p>
            <a:pPr lvl="0"/>
            <a:r>
              <a:rPr lang="en-US"/>
              <a:t>Edit Master text styles</a:t>
            </a:r>
          </a:p>
        </p:txBody>
      </p:sp>
      <p:sp>
        <p:nvSpPr>
          <p:cNvPr id="17" name="Text Placeholder 5"/>
          <p:cNvSpPr>
            <a:spLocks noGrp="1"/>
          </p:cNvSpPr>
          <p:nvPr>
            <p:ph type="body" sz="quarter" idx="18"/>
          </p:nvPr>
        </p:nvSpPr>
        <p:spPr>
          <a:xfrm>
            <a:off x="4402134" y="4508500"/>
            <a:ext cx="3291840" cy="1152525"/>
          </a:xfrm>
        </p:spPr>
        <p:txBody>
          <a:bodyPr vert="horz" lIns="0" tIns="45720" rIns="0" bIns="45720" rtlCol="0">
            <a:noAutofit/>
          </a:bodyPr>
          <a:lstStyle>
            <a:lvl1pPr>
              <a:defRPr lang="en-US" sz="1400" dirty="0" smtClean="0"/>
            </a:lvl1pPr>
          </a:lstStyle>
          <a:p>
            <a:pPr marL="180975" lvl="0" indent="-180975"/>
            <a:r>
              <a:rPr lang="en-US"/>
              <a:t>Edit Master text styles</a:t>
            </a:r>
          </a:p>
        </p:txBody>
      </p:sp>
      <p:sp>
        <p:nvSpPr>
          <p:cNvPr id="18" name="Text Placeholder 5"/>
          <p:cNvSpPr>
            <a:spLocks noGrp="1"/>
          </p:cNvSpPr>
          <p:nvPr>
            <p:ph type="body" sz="quarter" idx="19"/>
          </p:nvPr>
        </p:nvSpPr>
        <p:spPr>
          <a:xfrm>
            <a:off x="8342541" y="4508500"/>
            <a:ext cx="3291840" cy="1152525"/>
          </a:xfrm>
        </p:spPr>
        <p:txBody>
          <a:bodyPr vert="horz" lIns="0" tIns="45720" rIns="0" bIns="45720" rtlCol="0">
            <a:noAutofit/>
          </a:bodyPr>
          <a:lstStyle>
            <a:lvl1pPr>
              <a:defRPr lang="en-US" sz="1400" smtClean="0"/>
            </a:lvl1pPr>
          </a:lstStyle>
          <a:p>
            <a:pPr marL="180975" lvl="0" indent="-180975"/>
            <a:r>
              <a:rPr lang="en-US"/>
              <a:t>Edit Master text styles</a:t>
            </a:r>
          </a:p>
        </p:txBody>
      </p:sp>
      <p:sp>
        <p:nvSpPr>
          <p:cNvPr id="15" name="Footer Placeholder 4">
            <a:extLst>
              <a:ext uri="{FF2B5EF4-FFF2-40B4-BE49-F238E27FC236}">
                <a16:creationId xmlns:a16="http://schemas.microsoft.com/office/drawing/2014/main" id="{154AEB4C-A7E4-464B-985E-6B2BA17526C9}"/>
              </a:ext>
            </a:extLst>
          </p:cNvPr>
          <p:cNvSpPr>
            <a:spLocks noGrp="1"/>
          </p:cNvSpPr>
          <p:nvPr>
            <p:ph type="ftr" sz="quarter" idx="11"/>
          </p:nvPr>
        </p:nvSpPr>
        <p:spPr>
          <a:xfrm>
            <a:off x="478800" y="6492240"/>
            <a:ext cx="8229600" cy="365125"/>
          </a:xfrm>
          <a:prstGeom prst="rect">
            <a:avLst/>
          </a:prstGeom>
        </p:spPr>
        <p:txBody>
          <a:bodyPr/>
          <a:lstStyle/>
          <a:p>
            <a:r>
              <a:rPr lang="en-CA"/>
              <a:t>MFS INSIGHTS | ADVISOR USE ONLY </a:t>
            </a:r>
            <a:endParaRPr lang="en-CA" dirty="0"/>
          </a:p>
        </p:txBody>
      </p:sp>
      <p:sp>
        <p:nvSpPr>
          <p:cNvPr id="20" name="Text Placeholder 3">
            <a:extLst>
              <a:ext uri="{FF2B5EF4-FFF2-40B4-BE49-F238E27FC236}">
                <a16:creationId xmlns:a16="http://schemas.microsoft.com/office/drawing/2014/main" id="{6AAF1D69-8D15-3F4A-BD02-196CB2D74822}"/>
              </a:ext>
            </a:extLst>
          </p:cNvPr>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CA" dirty="0"/>
          </a:p>
        </p:txBody>
      </p:sp>
      <p:sp>
        <p:nvSpPr>
          <p:cNvPr id="16" name="Text Placeholder 2">
            <a:extLst>
              <a:ext uri="{FF2B5EF4-FFF2-40B4-BE49-F238E27FC236}">
                <a16:creationId xmlns:a16="http://schemas.microsoft.com/office/drawing/2014/main" id="{074A61A5-EF59-6945-8C7D-3AE8D779D1CA}"/>
              </a:ext>
            </a:extLst>
          </p:cNvPr>
          <p:cNvSpPr>
            <a:spLocks noGrp="1"/>
          </p:cNvSpPr>
          <p:nvPr>
            <p:ph type="body" idx="1"/>
          </p:nvPr>
        </p:nvSpPr>
        <p:spPr>
          <a:xfrm>
            <a:off x="478800" y="1065600"/>
            <a:ext cx="11160000" cy="324000"/>
          </a:xfrm>
        </p:spPr>
        <p:txBody>
          <a:bodyPr lIns="0" rIns="0" anchor="ctr">
            <a:noAutofit/>
          </a:bodyPr>
          <a:lstStyle>
            <a:lvl1pPr marL="0" indent="0">
              <a:lnSpc>
                <a:spcPct val="100000"/>
              </a:lnSpc>
              <a:buNone/>
              <a:defRPr lang="en-US" sz="2000" b="0" kern="1200" baseline="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lvl="0" indent="-22860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a:t>Edit Master text styles</a:t>
            </a:r>
          </a:p>
        </p:txBody>
      </p:sp>
      <p:cxnSp>
        <p:nvCxnSpPr>
          <p:cNvPr id="23" name="Straight Connector 22"/>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all" spc="100" normalizeH="0" baseline="0" noProof="0" dirty="0">
                <a:ln>
                  <a:noFill/>
                </a:ln>
                <a:solidFill>
                  <a:srgbClr val="0D2B3C"/>
                </a:solidFill>
                <a:effectLst/>
                <a:uLnTx/>
                <a:uFillTx/>
              </a:rPr>
              <a:t>Sun Life Global Investments</a:t>
            </a:r>
          </a:p>
        </p:txBody>
      </p:sp>
    </p:spTree>
    <p:extLst>
      <p:ext uri="{BB962C8B-B14F-4D97-AF65-F5344CB8AC3E}">
        <p14:creationId xmlns:p14="http://schemas.microsoft.com/office/powerpoint/2010/main" val="116421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AA69388-60FF-46E0-B068-9E74D46E27BB}" type="slidenum">
              <a:rPr lang="en-CA" smtClean="0"/>
              <a:t>‹#›</a:t>
            </a:fld>
            <a:endParaRPr lang="en-CA"/>
          </a:p>
        </p:txBody>
      </p:sp>
      <p:sp>
        <p:nvSpPr>
          <p:cNvPr id="6" name="Text Placeholder 5"/>
          <p:cNvSpPr>
            <a:spLocks noGrp="1"/>
          </p:cNvSpPr>
          <p:nvPr>
            <p:ph type="body" sz="quarter" idx="17"/>
          </p:nvPr>
        </p:nvSpPr>
        <p:spPr>
          <a:xfrm>
            <a:off x="479425" y="1736726"/>
            <a:ext cx="3383280" cy="3924300"/>
          </a:xfrm>
        </p:spPr>
        <p:txBody>
          <a:bodyPr>
            <a:normAutofit/>
          </a:bodyPr>
          <a:lstStyle>
            <a:lvl1pPr marL="180975" indent="-180975" algn="l">
              <a:defRPr sz="1400"/>
            </a:lvl1pPr>
          </a:lstStyle>
          <a:p>
            <a:pPr lvl="0"/>
            <a:r>
              <a:rPr lang="en-US"/>
              <a:t>Edit Master text styles</a:t>
            </a:r>
          </a:p>
        </p:txBody>
      </p:sp>
      <p:sp>
        <p:nvSpPr>
          <p:cNvPr id="17" name="Text Placeholder 5"/>
          <p:cNvSpPr>
            <a:spLocks noGrp="1"/>
          </p:cNvSpPr>
          <p:nvPr>
            <p:ph type="body" sz="quarter" idx="18"/>
          </p:nvPr>
        </p:nvSpPr>
        <p:spPr>
          <a:xfrm>
            <a:off x="4367473" y="1736726"/>
            <a:ext cx="3383280" cy="3924300"/>
          </a:xfrm>
        </p:spPr>
        <p:txBody>
          <a:bodyPr vert="horz" lIns="0" tIns="45720" rIns="0" bIns="45720" rtlCol="0">
            <a:normAutofit/>
          </a:bodyPr>
          <a:lstStyle>
            <a:lvl1pPr>
              <a:defRPr lang="en-US" sz="1400" smtClean="0"/>
            </a:lvl1pPr>
          </a:lstStyle>
          <a:p>
            <a:pPr marL="180975" lvl="0" indent="-180975"/>
            <a:r>
              <a:rPr lang="en-US"/>
              <a:t>Edit Master text styles</a:t>
            </a:r>
          </a:p>
        </p:txBody>
      </p:sp>
      <p:sp>
        <p:nvSpPr>
          <p:cNvPr id="18" name="Text Placeholder 5"/>
          <p:cNvSpPr>
            <a:spLocks noGrp="1"/>
          </p:cNvSpPr>
          <p:nvPr>
            <p:ph type="body" sz="quarter" idx="19"/>
          </p:nvPr>
        </p:nvSpPr>
        <p:spPr>
          <a:xfrm>
            <a:off x="8255520" y="1736726"/>
            <a:ext cx="3383280" cy="3924300"/>
          </a:xfrm>
        </p:spPr>
        <p:txBody>
          <a:bodyPr vert="horz" lIns="0" tIns="45720" rIns="0" bIns="45720" rtlCol="0">
            <a:normAutofit/>
          </a:bodyPr>
          <a:lstStyle>
            <a:lvl1pPr>
              <a:defRPr lang="en-US" sz="1400" smtClean="0"/>
            </a:lvl1pPr>
          </a:lstStyle>
          <a:p>
            <a:pPr marL="180975" lvl="0" indent="-180975"/>
            <a:r>
              <a:rPr lang="en-US"/>
              <a:t>Edit Master text styles</a:t>
            </a:r>
          </a:p>
        </p:txBody>
      </p:sp>
      <p:sp>
        <p:nvSpPr>
          <p:cNvPr id="10" name="Footer Placeholder 4">
            <a:extLst>
              <a:ext uri="{FF2B5EF4-FFF2-40B4-BE49-F238E27FC236}">
                <a16:creationId xmlns:a16="http://schemas.microsoft.com/office/drawing/2014/main" id="{6B5A96E9-CC88-6546-8DDD-A25A3DA4D1ED}"/>
              </a:ext>
            </a:extLst>
          </p:cNvPr>
          <p:cNvSpPr>
            <a:spLocks noGrp="1"/>
          </p:cNvSpPr>
          <p:nvPr>
            <p:ph type="ftr" sz="quarter" idx="11"/>
          </p:nvPr>
        </p:nvSpPr>
        <p:spPr>
          <a:xfrm>
            <a:off x="478800" y="6487579"/>
            <a:ext cx="8229600" cy="365125"/>
          </a:xfrm>
          <a:prstGeom prst="rect">
            <a:avLst/>
          </a:prstGeom>
        </p:spPr>
        <p:txBody>
          <a:bodyPr/>
          <a:lstStyle/>
          <a:p>
            <a:r>
              <a:rPr lang="en-CA"/>
              <a:t>MFS INSIGHTS | ADVISOR USE ONLY </a:t>
            </a:r>
            <a:endParaRPr lang="en-CA" dirty="0"/>
          </a:p>
        </p:txBody>
      </p:sp>
      <p:sp>
        <p:nvSpPr>
          <p:cNvPr id="11" name="Text Placeholder 3">
            <a:extLst>
              <a:ext uri="{FF2B5EF4-FFF2-40B4-BE49-F238E27FC236}">
                <a16:creationId xmlns:a16="http://schemas.microsoft.com/office/drawing/2014/main" id="{9B96BB91-D341-8641-AAE4-CD03BF4DEC77}"/>
              </a:ext>
            </a:extLst>
          </p:cNvPr>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CA"/>
          </a:p>
        </p:txBody>
      </p:sp>
      <p:sp>
        <p:nvSpPr>
          <p:cNvPr id="15" name="Text Placeholder 2">
            <a:extLst>
              <a:ext uri="{FF2B5EF4-FFF2-40B4-BE49-F238E27FC236}">
                <a16:creationId xmlns:a16="http://schemas.microsoft.com/office/drawing/2014/main" id="{074A61A5-EF59-6945-8C7D-3AE8D779D1CA}"/>
              </a:ext>
            </a:extLst>
          </p:cNvPr>
          <p:cNvSpPr>
            <a:spLocks noGrp="1"/>
          </p:cNvSpPr>
          <p:nvPr>
            <p:ph type="body" idx="1"/>
          </p:nvPr>
        </p:nvSpPr>
        <p:spPr>
          <a:xfrm>
            <a:off x="478800" y="1065600"/>
            <a:ext cx="11160000" cy="324000"/>
          </a:xfrm>
        </p:spPr>
        <p:txBody>
          <a:bodyPr lIns="0" rIns="0" anchor="ctr">
            <a:noAutofit/>
          </a:bodyPr>
          <a:lstStyle>
            <a:lvl1pPr marL="0" indent="0">
              <a:lnSpc>
                <a:spcPct val="100000"/>
              </a:lnSpc>
              <a:buNone/>
              <a:defRPr lang="en-US" sz="2000" b="0" kern="1200" baseline="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lvl="0" indent="-22860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a:t>Edit Master text styles</a:t>
            </a:r>
          </a:p>
        </p:txBody>
      </p:sp>
      <p:cxnSp>
        <p:nvCxnSpPr>
          <p:cNvPr id="16" name="Straight Connector 15"/>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all" spc="100" normalizeH="0" baseline="0" noProof="0" dirty="0">
                <a:ln>
                  <a:noFill/>
                </a:ln>
                <a:solidFill>
                  <a:srgbClr val="0D2B3C"/>
                </a:solidFill>
                <a:effectLst/>
                <a:uLnTx/>
                <a:uFillTx/>
              </a:rPr>
              <a:t>Sun Life Global Investments</a:t>
            </a:r>
          </a:p>
        </p:txBody>
      </p:sp>
    </p:spTree>
    <p:extLst>
      <p:ext uri="{BB962C8B-B14F-4D97-AF65-F5344CB8AC3E}">
        <p14:creationId xmlns:p14="http://schemas.microsoft.com/office/powerpoint/2010/main" val="118898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AA69388-60FF-46E0-B068-9E74D46E27BB}" type="slidenum">
              <a:rPr lang="en-CA" smtClean="0"/>
              <a:t>‹#›</a:t>
            </a:fld>
            <a:endParaRPr lang="en-CA"/>
          </a:p>
        </p:txBody>
      </p:sp>
      <p:sp>
        <p:nvSpPr>
          <p:cNvPr id="7" name="Footer Placeholder 4">
            <a:extLst>
              <a:ext uri="{FF2B5EF4-FFF2-40B4-BE49-F238E27FC236}">
                <a16:creationId xmlns:a16="http://schemas.microsoft.com/office/drawing/2014/main" id="{EC7CEF74-8192-BF4E-9581-DFE50EE356E3}"/>
              </a:ext>
            </a:extLst>
          </p:cNvPr>
          <p:cNvSpPr>
            <a:spLocks noGrp="1"/>
          </p:cNvSpPr>
          <p:nvPr>
            <p:ph type="ftr" sz="quarter" idx="11"/>
          </p:nvPr>
        </p:nvSpPr>
        <p:spPr>
          <a:xfrm>
            <a:off x="478800" y="6492240"/>
            <a:ext cx="8229600" cy="365125"/>
          </a:xfrm>
          <a:prstGeom prst="rect">
            <a:avLst/>
          </a:prstGeom>
        </p:spPr>
        <p:txBody>
          <a:bodyPr/>
          <a:lstStyle/>
          <a:p>
            <a:r>
              <a:rPr lang="en-CA"/>
              <a:t>MFS INSIGHTS | ADVISOR USE ONLY </a:t>
            </a:r>
            <a:endParaRPr lang="en-CA" dirty="0"/>
          </a:p>
        </p:txBody>
      </p:sp>
      <p:sp>
        <p:nvSpPr>
          <p:cNvPr id="2" name="Title 1"/>
          <p:cNvSpPr>
            <a:spLocks noGrp="1"/>
          </p:cNvSpPr>
          <p:nvPr>
            <p:ph type="title"/>
          </p:nvPr>
        </p:nvSpPr>
        <p:spPr/>
        <p:txBody>
          <a:bodyPr/>
          <a:lstStyle/>
          <a:p>
            <a:r>
              <a:rPr lang="en-US"/>
              <a:t>Click to edit Master title style</a:t>
            </a:r>
            <a:endParaRPr lang="en-CA"/>
          </a:p>
        </p:txBody>
      </p:sp>
      <p:sp>
        <p:nvSpPr>
          <p:cNvPr id="8" name="Text Placeholder 7"/>
          <p:cNvSpPr>
            <a:spLocks noGrp="1"/>
          </p:cNvSpPr>
          <p:nvPr>
            <p:ph type="body" sz="quarter" idx="13"/>
          </p:nvPr>
        </p:nvSpPr>
        <p:spPr>
          <a:xfrm>
            <a:off x="479425" y="1600200"/>
            <a:ext cx="11179175" cy="4343400"/>
          </a:xfrm>
        </p:spPr>
        <p:txBody>
          <a:bodyPr>
            <a:normAutofit/>
          </a:bodyPr>
          <a:lstStyle>
            <a:lvl1pPr marL="0" indent="0" algn="just" defTabSz="914400" rtl="0" eaLnBrk="1" latinLnBrk="0" hangingPunct="1">
              <a:lnSpc>
                <a:spcPct val="100000"/>
              </a:lnSpc>
              <a:spcBef>
                <a:spcPts val="0"/>
              </a:spcBef>
              <a:spcAft>
                <a:spcPts val="600"/>
              </a:spcAft>
              <a:buClr>
                <a:schemeClr val="bg2"/>
              </a:buClr>
              <a:buFont typeface="Arial" panose="020B0604020202020204" pitchFamily="34" charset="0"/>
              <a:buNone/>
              <a:defRPr lang="en-US" sz="1200" kern="1200" dirty="0" smtClean="0">
                <a:solidFill>
                  <a:schemeClr val="tx1"/>
                </a:solidFill>
                <a:latin typeface="+mn-lt"/>
                <a:ea typeface="+mn-ea"/>
                <a:cs typeface="+mn-cs"/>
              </a:defRPr>
            </a:lvl1pPr>
            <a:lvl2pPr marL="0" indent="0" algn="just" defTabSz="914400" rtl="0" eaLnBrk="1" latinLnBrk="0" hangingPunct="1">
              <a:lnSpc>
                <a:spcPct val="100000"/>
              </a:lnSpc>
              <a:spcBef>
                <a:spcPts val="0"/>
              </a:spcBef>
              <a:spcAft>
                <a:spcPts val="600"/>
              </a:spcAft>
              <a:buClr>
                <a:schemeClr val="bg2"/>
              </a:buClr>
              <a:buFont typeface="Arial" panose="020B0604020202020204" pitchFamily="34" charset="0"/>
              <a:buNone/>
              <a:defRPr lang="en-US" sz="1200" kern="1200" dirty="0" smtClean="0">
                <a:solidFill>
                  <a:schemeClr val="tx1"/>
                </a:solidFill>
                <a:latin typeface="+mn-lt"/>
                <a:ea typeface="+mn-ea"/>
                <a:cs typeface="+mn-cs"/>
              </a:defRPr>
            </a:lvl2pPr>
            <a:lvl3pPr marL="0" indent="0" algn="just" defTabSz="914400" rtl="0" eaLnBrk="1" latinLnBrk="0" hangingPunct="1">
              <a:lnSpc>
                <a:spcPct val="100000"/>
              </a:lnSpc>
              <a:spcBef>
                <a:spcPts val="0"/>
              </a:spcBef>
              <a:spcAft>
                <a:spcPts val="600"/>
              </a:spcAft>
              <a:buClr>
                <a:schemeClr val="bg2"/>
              </a:buClr>
              <a:buFont typeface="Arial" panose="020B0604020202020204" pitchFamily="34" charset="0"/>
              <a:buNone/>
              <a:defRPr lang="en-US" sz="1200" kern="1200" dirty="0" smtClean="0">
                <a:solidFill>
                  <a:schemeClr val="tx1"/>
                </a:solidFill>
                <a:latin typeface="+mn-lt"/>
                <a:ea typeface="+mn-ea"/>
                <a:cs typeface="+mn-cs"/>
              </a:defRPr>
            </a:lvl3pPr>
            <a:lvl4pPr marL="0" indent="0" algn="just" defTabSz="914400" rtl="0" eaLnBrk="1" latinLnBrk="0" hangingPunct="1">
              <a:lnSpc>
                <a:spcPct val="100000"/>
              </a:lnSpc>
              <a:spcBef>
                <a:spcPts val="0"/>
              </a:spcBef>
              <a:spcAft>
                <a:spcPts val="600"/>
              </a:spcAft>
              <a:buClr>
                <a:schemeClr val="bg2"/>
              </a:buClr>
              <a:buFont typeface="Arial" panose="020B0604020202020204" pitchFamily="34" charset="0"/>
              <a:buNone/>
              <a:defRPr lang="en-US" sz="1200" kern="1200" dirty="0" smtClean="0">
                <a:solidFill>
                  <a:schemeClr val="tx1"/>
                </a:solidFill>
                <a:latin typeface="+mn-lt"/>
                <a:ea typeface="+mn-ea"/>
                <a:cs typeface="+mn-cs"/>
              </a:defRPr>
            </a:lvl4pPr>
            <a:lvl5pPr marL="0" indent="0" algn="just" defTabSz="914400" rtl="0" eaLnBrk="1" latinLnBrk="0" hangingPunct="1">
              <a:lnSpc>
                <a:spcPct val="100000"/>
              </a:lnSpc>
              <a:spcBef>
                <a:spcPts val="0"/>
              </a:spcBef>
              <a:spcAft>
                <a:spcPts val="600"/>
              </a:spcAft>
              <a:buClr>
                <a:schemeClr val="bg2"/>
              </a:buClr>
              <a:buFont typeface="Arial" panose="020B0604020202020204" pitchFamily="34" charset="0"/>
              <a:buNone/>
              <a:defRPr lang="en-CA" sz="1200" kern="1200" dirty="0">
                <a:solidFill>
                  <a:schemeClr val="tx1"/>
                </a:solidFill>
                <a:latin typeface="+mn-lt"/>
                <a:ea typeface="+mn-ea"/>
                <a:cs typeface="+mn-cs"/>
              </a:defRPr>
            </a:lvl5pPr>
          </a:lstStyle>
          <a:p>
            <a:pPr lvl="0"/>
            <a:r>
              <a:rPr lang="en-US"/>
              <a:t>Edit Master text styles</a:t>
            </a:r>
          </a:p>
        </p:txBody>
      </p:sp>
      <p:cxnSp>
        <p:nvCxnSpPr>
          <p:cNvPr id="11" name="Straight Connector 10"/>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all" spc="100" normalizeH="0" baseline="0" noProof="0" dirty="0">
                <a:ln>
                  <a:noFill/>
                </a:ln>
                <a:solidFill>
                  <a:srgbClr val="0D2B3C"/>
                </a:solidFill>
                <a:effectLst/>
                <a:uLnTx/>
                <a:uFillTx/>
              </a:rPr>
              <a:t>Sun Life Global Investments</a:t>
            </a:r>
          </a:p>
        </p:txBody>
      </p:sp>
    </p:spTree>
    <p:extLst>
      <p:ext uri="{BB962C8B-B14F-4D97-AF65-F5344CB8AC3E}">
        <p14:creationId xmlns:p14="http://schemas.microsoft.com/office/powerpoint/2010/main" val="204716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AA69388-60FF-46E0-B068-9E74D46E27BB}" type="slidenum">
              <a:rPr lang="en-CA" smtClean="0"/>
              <a:t>‹#›</a:t>
            </a:fld>
            <a:endParaRPr lang="en-CA"/>
          </a:p>
        </p:txBody>
      </p:sp>
      <p:sp>
        <p:nvSpPr>
          <p:cNvPr id="7" name="Footer Placeholder 4">
            <a:extLst>
              <a:ext uri="{FF2B5EF4-FFF2-40B4-BE49-F238E27FC236}">
                <a16:creationId xmlns:a16="http://schemas.microsoft.com/office/drawing/2014/main" id="{EC7CEF74-8192-BF4E-9581-DFE50EE356E3}"/>
              </a:ext>
            </a:extLst>
          </p:cNvPr>
          <p:cNvSpPr>
            <a:spLocks noGrp="1"/>
          </p:cNvSpPr>
          <p:nvPr>
            <p:ph type="ftr" sz="quarter" idx="11"/>
          </p:nvPr>
        </p:nvSpPr>
        <p:spPr>
          <a:xfrm>
            <a:off x="478800" y="6487579"/>
            <a:ext cx="8229600" cy="365125"/>
          </a:xfrm>
          <a:prstGeom prst="rect">
            <a:avLst/>
          </a:prstGeom>
        </p:spPr>
        <p:txBody>
          <a:bodyPr/>
          <a:lstStyle/>
          <a:p>
            <a:r>
              <a:rPr lang="en-CA"/>
              <a:t>MFS INSIGHTS | ADVISOR USE ONLY </a:t>
            </a:r>
            <a:endParaRPr lang="en-CA" dirty="0"/>
          </a:p>
        </p:txBody>
      </p:sp>
      <p:cxnSp>
        <p:nvCxnSpPr>
          <p:cNvPr id="11" name="Straight Connector 10"/>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all" spc="100" normalizeH="0" baseline="0" noProof="0" dirty="0">
                <a:ln>
                  <a:noFill/>
                </a:ln>
                <a:solidFill>
                  <a:srgbClr val="0D2B3C"/>
                </a:solidFill>
                <a:effectLst/>
                <a:uLnTx/>
                <a:uFillTx/>
              </a:rPr>
              <a:t>Sun Life Global Investments</a:t>
            </a:r>
          </a:p>
        </p:txBody>
      </p:sp>
    </p:spTree>
    <p:extLst>
      <p:ext uri="{BB962C8B-B14F-4D97-AF65-F5344CB8AC3E}">
        <p14:creationId xmlns:p14="http://schemas.microsoft.com/office/powerpoint/2010/main" val="19090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ogo tab">
    <p:spTree>
      <p:nvGrpSpPr>
        <p:cNvPr id="1" name=""/>
        <p:cNvGrpSpPr/>
        <p:nvPr/>
      </p:nvGrpSpPr>
      <p:grpSpPr>
        <a:xfrm>
          <a:off x="0" y="0"/>
          <a:ext cx="0" cy="0"/>
          <a:chOff x="0" y="0"/>
          <a:chExt cx="0" cy="0"/>
        </a:xfrm>
      </p:grpSpPr>
      <p:pic>
        <p:nvPicPr>
          <p:cNvPr id="23" name="Picture 22" descr="A picture containing food, drawing&#10;&#10;Description automatically generated">
            <a:extLst>
              <a:ext uri="{FF2B5EF4-FFF2-40B4-BE49-F238E27FC236}">
                <a16:creationId xmlns:a16="http://schemas.microsoft.com/office/drawing/2014/main" id="{99F6EBE2-2664-2045-BEC0-D372AF194E4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478800" y="822960"/>
            <a:ext cx="9720000" cy="1961620"/>
          </a:xfrm>
        </p:spPr>
        <p:txBody>
          <a:bodyPr lIns="0" anchor="b">
            <a:noAutofit/>
          </a:bodyPr>
          <a:lstStyle>
            <a:lvl1pPr algn="l">
              <a:defRPr sz="4000">
                <a:solidFill>
                  <a:schemeClr val="bg1"/>
                </a:solidFill>
              </a:defRPr>
            </a:lvl1pPr>
          </a:lstStyle>
          <a:p>
            <a:r>
              <a:rPr lang="en-US"/>
              <a:t>Click to edit Master title style</a:t>
            </a:r>
            <a:endParaRPr lang="en-CA" dirty="0"/>
          </a:p>
        </p:txBody>
      </p:sp>
      <p:sp>
        <p:nvSpPr>
          <p:cNvPr id="3" name="Subtitle 2"/>
          <p:cNvSpPr>
            <a:spLocks noGrp="1"/>
          </p:cNvSpPr>
          <p:nvPr>
            <p:ph type="subTitle" idx="1"/>
          </p:nvPr>
        </p:nvSpPr>
        <p:spPr>
          <a:xfrm>
            <a:off x="478800" y="2769247"/>
            <a:ext cx="9720000" cy="648000"/>
          </a:xfrm>
        </p:spPr>
        <p:txBody>
          <a:bodyPr vert="horz" lIns="0" tIns="45720" rIns="0" bIns="45720" rtlCol="0" anchor="t">
            <a:noAutofit/>
          </a:bodyPr>
          <a:lstStyle>
            <a:lvl1pPr marL="0" indent="0">
              <a:buNone/>
              <a:defRPr lang="en-CA" sz="2400" dirty="0">
                <a:solidFill>
                  <a:schemeClr val="bg1"/>
                </a:solidFill>
              </a:defRPr>
            </a:lvl1pPr>
          </a:lstStyle>
          <a:p>
            <a:pPr marL="228600" lvl="0" indent="-228600" algn="just"/>
            <a:r>
              <a:rPr lang="en-US"/>
              <a:t>Click to edit Master subtitle style</a:t>
            </a:r>
            <a:endParaRPr lang="en-CA" dirty="0"/>
          </a:p>
        </p:txBody>
      </p:sp>
      <p:sp>
        <p:nvSpPr>
          <p:cNvPr id="5" name="Footer Placeholder 4"/>
          <p:cNvSpPr>
            <a:spLocks noGrp="1"/>
          </p:cNvSpPr>
          <p:nvPr>
            <p:ph type="ftr" sz="quarter" idx="11"/>
          </p:nvPr>
        </p:nvSpPr>
        <p:spPr>
          <a:xfrm>
            <a:off x="478800" y="6487579"/>
            <a:ext cx="11160000" cy="365125"/>
          </a:xfrm>
          <a:prstGeom prst="rect">
            <a:avLst/>
          </a:prstGeom>
        </p:spPr>
        <p:txBody>
          <a:bodyPr/>
          <a:lstStyle/>
          <a:p>
            <a:r>
              <a:rPr lang="en-CA"/>
              <a:t>MFS INSIGHTS | ADVISOR USE ONLY </a:t>
            </a:r>
            <a:endParaRPr lang="en-CA" dirty="0"/>
          </a:p>
        </p:txBody>
      </p:sp>
      <p:sp>
        <p:nvSpPr>
          <p:cNvPr id="6" name="Slide Number Placeholder 5"/>
          <p:cNvSpPr>
            <a:spLocks noGrp="1"/>
          </p:cNvSpPr>
          <p:nvPr>
            <p:ph type="sldNum" sz="quarter" idx="12"/>
          </p:nvPr>
        </p:nvSpPr>
        <p:spPr/>
        <p:txBody>
          <a:bodyPr/>
          <a:lstStyle/>
          <a:p>
            <a:fld id="{9AA69388-60FF-46E0-B068-9E74D46E27BB}" type="slidenum">
              <a:rPr lang="en-CA" smtClean="0"/>
              <a:t>‹#›</a:t>
            </a:fld>
            <a:endParaRPr lang="en-CA" dirty="0"/>
          </a:p>
        </p:txBody>
      </p:sp>
      <p:sp>
        <p:nvSpPr>
          <p:cNvPr id="10" name="Text Placeholder 3"/>
          <p:cNvSpPr>
            <a:spLocks noGrp="1"/>
          </p:cNvSpPr>
          <p:nvPr>
            <p:ph type="body" sz="half" idx="2" hasCustomPrompt="1"/>
          </p:nvPr>
        </p:nvSpPr>
        <p:spPr>
          <a:xfrm>
            <a:off x="478800" y="3733200"/>
            <a:ext cx="6372000" cy="316623"/>
          </a:xfrm>
        </p:spPr>
        <p:txBody>
          <a:bodyPr lIns="0" anchor="ctr">
            <a:noAutofit/>
          </a:bodyPr>
          <a:lstStyle>
            <a:lvl1pPr marL="0" indent="0">
              <a:spcBef>
                <a:spcPts val="0"/>
              </a:spcBef>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a:t>
            </a:r>
          </a:p>
        </p:txBody>
      </p:sp>
      <p:sp>
        <p:nvSpPr>
          <p:cNvPr id="11" name="Text Placeholder 3"/>
          <p:cNvSpPr>
            <a:spLocks noGrp="1"/>
          </p:cNvSpPr>
          <p:nvPr>
            <p:ph type="body" sz="half" idx="13" hasCustomPrompt="1"/>
          </p:nvPr>
        </p:nvSpPr>
        <p:spPr>
          <a:xfrm>
            <a:off x="478800" y="4204800"/>
            <a:ext cx="6372000" cy="864096"/>
          </a:xfrm>
        </p:spPr>
        <p:txBody>
          <a:bodyPr lIns="0" anchor="t" anchorCtr="0">
            <a:noAutofit/>
          </a:bodyPr>
          <a:lstStyle>
            <a:lvl1pPr marL="0" marR="0"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US" dirty="0"/>
              <a:t>Presenter Name</a:t>
            </a:r>
          </a:p>
          <a:p>
            <a:pPr lvl="0"/>
            <a:r>
              <a:rPr lang="en-US" dirty="0"/>
              <a:t>Presenter Title</a:t>
            </a:r>
          </a:p>
          <a:p>
            <a:pPr lvl="0"/>
            <a:r>
              <a:rPr lang="en-US" dirty="0"/>
              <a:t>Company</a:t>
            </a:r>
          </a:p>
        </p:txBody>
      </p:sp>
      <p:pic>
        <p:nvPicPr>
          <p:cNvPr id="24" name="Picture 23" descr="A picture containing food&#10;&#10;Description automatically generated">
            <a:extLst>
              <a:ext uri="{FF2B5EF4-FFF2-40B4-BE49-F238E27FC236}">
                <a16:creationId xmlns:a16="http://schemas.microsoft.com/office/drawing/2014/main" id="{CFBEF066-494C-A547-A77F-079F72238A63}"/>
              </a:ext>
            </a:extLst>
          </p:cNvPr>
          <p:cNvPicPr>
            <a:picLocks noChangeAspect="1"/>
          </p:cNvPicPr>
          <p:nvPr userDrawn="1"/>
        </p:nvPicPr>
        <p:blipFill>
          <a:blip r:embed="rId3"/>
          <a:stretch>
            <a:fillRect/>
          </a:stretch>
        </p:blipFill>
        <p:spPr>
          <a:xfrm>
            <a:off x="9342120" y="5517025"/>
            <a:ext cx="2565216" cy="950080"/>
          </a:xfrm>
          <a:prstGeom prst="rect">
            <a:avLst/>
          </a:prstGeom>
        </p:spPr>
      </p:pic>
      <p:sp>
        <p:nvSpPr>
          <p:cNvPr id="13" name="Text Placeholder 7"/>
          <p:cNvSpPr>
            <a:spLocks noGrp="1"/>
          </p:cNvSpPr>
          <p:nvPr>
            <p:ph type="body" sz="quarter" idx="14" hasCustomPrompt="1"/>
          </p:nvPr>
        </p:nvSpPr>
        <p:spPr>
          <a:xfrm>
            <a:off x="487680" y="5608800"/>
            <a:ext cx="4464000" cy="177483"/>
          </a:xfrm>
        </p:spPr>
        <p:txBody>
          <a:bodyPr tIns="0" bIns="0">
            <a:normAutofit/>
          </a:bodyPr>
          <a:lstStyle>
            <a:lvl1pPr marL="0" indent="0" algn="l">
              <a:buNone/>
              <a:defRPr sz="1100" b="1" spc="3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ADVISOR USE ONLY (DELETE IF NOT NEEDED)</a:t>
            </a:r>
            <a:endParaRPr lang="en-CA" dirty="0"/>
          </a:p>
        </p:txBody>
      </p:sp>
      <p:sp>
        <p:nvSpPr>
          <p:cNvPr id="16" name="Rectangle 15"/>
          <p:cNvSpPr/>
          <p:nvPr userDrawn="1"/>
        </p:nvSpPr>
        <p:spPr>
          <a:xfrm>
            <a:off x="478800" y="3429815"/>
            <a:ext cx="720705"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4881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71FCF55-9C9F-4F41-AA22-E1672CBE108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17984A2-BDF6-0F45-9DC4-B5A00187B6E1}"/>
              </a:ext>
            </a:extLst>
          </p:cNvPr>
          <p:cNvPicPr>
            <a:picLocks noChangeAspect="1"/>
          </p:cNvPicPr>
          <p:nvPr userDrawn="1"/>
        </p:nvPicPr>
        <p:blipFill>
          <a:blip r:embed="rId3"/>
          <a:stretch>
            <a:fillRect/>
          </a:stretch>
        </p:blipFill>
        <p:spPr>
          <a:xfrm>
            <a:off x="9205592" y="5589240"/>
            <a:ext cx="2651048" cy="981870"/>
          </a:xfrm>
          <a:prstGeom prst="rect">
            <a:avLst/>
          </a:prstGeom>
        </p:spPr>
      </p:pic>
      <p:sp>
        <p:nvSpPr>
          <p:cNvPr id="2" name="Title 1"/>
          <p:cNvSpPr>
            <a:spLocks noGrp="1"/>
          </p:cNvSpPr>
          <p:nvPr>
            <p:ph type="ctrTitle" hasCustomPrompt="1"/>
          </p:nvPr>
        </p:nvSpPr>
        <p:spPr>
          <a:xfrm>
            <a:off x="478800" y="1052512"/>
            <a:ext cx="11160000" cy="1690687"/>
          </a:xfrm>
        </p:spPr>
        <p:txBody>
          <a:bodyPr lIns="0" anchor="b">
            <a:noAutofit/>
          </a:bodyPr>
          <a:lstStyle>
            <a:lvl1pPr algn="l">
              <a:defRPr sz="3400">
                <a:solidFill>
                  <a:schemeClr val="tx2"/>
                </a:solidFill>
              </a:defRPr>
            </a:lvl1pPr>
          </a:lstStyle>
          <a:p>
            <a:r>
              <a:rPr lang="en-US" dirty="0"/>
              <a:t>Section title</a:t>
            </a:r>
            <a:endParaRPr lang="en-CA" dirty="0"/>
          </a:p>
        </p:txBody>
      </p:sp>
      <p:sp>
        <p:nvSpPr>
          <p:cNvPr id="5" name="Footer Placeholder 4"/>
          <p:cNvSpPr>
            <a:spLocks noGrp="1"/>
          </p:cNvSpPr>
          <p:nvPr>
            <p:ph type="ftr" sz="quarter" idx="11"/>
          </p:nvPr>
        </p:nvSpPr>
        <p:spPr>
          <a:xfrm>
            <a:off x="478800" y="6487579"/>
            <a:ext cx="11160000" cy="365125"/>
          </a:xfrm>
          <a:prstGeom prst="rect">
            <a:avLst/>
          </a:prstGeom>
        </p:spPr>
        <p:txBody>
          <a:bodyPr/>
          <a:lstStyle>
            <a:lvl1pPr>
              <a:defRPr>
                <a:solidFill>
                  <a:schemeClr val="bg1"/>
                </a:solidFill>
              </a:defRPr>
            </a:lvl1pPr>
          </a:lstStyle>
          <a:p>
            <a:r>
              <a:rPr lang="en-CA"/>
              <a:t>MFS INSIGHTS | ADVISOR USE ONLY </a:t>
            </a:r>
            <a:endParaRPr lang="en-C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A69388-60FF-46E0-B068-9E74D46E27BB}" type="slidenum">
              <a:rPr lang="en-CA" smtClean="0"/>
              <a:pPr/>
              <a:t>‹#›</a:t>
            </a:fld>
            <a:endParaRPr lang="en-CA"/>
          </a:p>
        </p:txBody>
      </p:sp>
      <p:sp>
        <p:nvSpPr>
          <p:cNvPr id="14" name="Subtitle 2"/>
          <p:cNvSpPr>
            <a:spLocks noGrp="1"/>
          </p:cNvSpPr>
          <p:nvPr>
            <p:ph type="subTitle" idx="1" hasCustomPrompt="1"/>
          </p:nvPr>
        </p:nvSpPr>
        <p:spPr>
          <a:xfrm>
            <a:off x="478800" y="3126827"/>
            <a:ext cx="11160000" cy="406225"/>
          </a:xfrm>
        </p:spPr>
        <p:txBody>
          <a:bodyPr lIns="0" anchor="ctr">
            <a:noAutofit/>
          </a:bodyPr>
          <a:lstStyle>
            <a:lvl1pPr marL="0" indent="0" algn="just">
              <a:lnSpc>
                <a:spcPct val="100000"/>
              </a:lnSpc>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endParaRPr lang="en-CA" dirty="0"/>
          </a:p>
        </p:txBody>
      </p:sp>
      <p:sp>
        <p:nvSpPr>
          <p:cNvPr id="15" name="Rectangle 14"/>
          <p:cNvSpPr/>
          <p:nvPr userDrawn="1"/>
        </p:nvSpPr>
        <p:spPr>
          <a:xfrm>
            <a:off x="478800" y="2892944"/>
            <a:ext cx="720705"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1387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dient Section Break">
    <p:spTree>
      <p:nvGrpSpPr>
        <p:cNvPr id="1" name=""/>
        <p:cNvGrpSpPr/>
        <p:nvPr/>
      </p:nvGrpSpPr>
      <p:grpSpPr>
        <a:xfrm>
          <a:off x="0" y="0"/>
          <a:ext cx="0" cy="0"/>
          <a:chOff x="0" y="0"/>
          <a:chExt cx="0" cy="0"/>
        </a:xfrm>
      </p:grpSpPr>
      <p:pic>
        <p:nvPicPr>
          <p:cNvPr id="20" name="Picture 19" descr="A picture containing food, drawing&#10;&#10;Description automatically generated">
            <a:extLst>
              <a:ext uri="{FF2B5EF4-FFF2-40B4-BE49-F238E27FC236}">
                <a16:creationId xmlns:a16="http://schemas.microsoft.com/office/drawing/2014/main" id="{99F6EBE2-2664-2045-BEC0-D372AF194E4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478800" y="1052513"/>
            <a:ext cx="7703040" cy="1688658"/>
          </a:xfrm>
        </p:spPr>
        <p:txBody>
          <a:bodyPr lIns="0" anchor="b">
            <a:noAutofit/>
          </a:bodyPr>
          <a:lstStyle>
            <a:lvl1pPr algn="l">
              <a:defRPr sz="3400">
                <a:solidFill>
                  <a:schemeClr val="bg1"/>
                </a:solidFill>
              </a:defRPr>
            </a:lvl1pPr>
          </a:lstStyle>
          <a:p>
            <a:r>
              <a:rPr lang="en-US"/>
              <a:t>Click to edit Master title style</a:t>
            </a:r>
            <a:endParaRPr lang="en-CA" dirty="0"/>
          </a:p>
        </p:txBody>
      </p:sp>
      <p:sp>
        <p:nvSpPr>
          <p:cNvPr id="3" name="Subtitle 2"/>
          <p:cNvSpPr>
            <a:spLocks noGrp="1"/>
          </p:cNvSpPr>
          <p:nvPr>
            <p:ph type="subTitle" idx="1"/>
          </p:nvPr>
        </p:nvSpPr>
        <p:spPr>
          <a:xfrm>
            <a:off x="487595" y="3154680"/>
            <a:ext cx="7703040" cy="1195597"/>
          </a:xfrm>
        </p:spPr>
        <p:txBody>
          <a:bodyPr lIns="0" anchor="t">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5" name="Footer Placeholder 4"/>
          <p:cNvSpPr>
            <a:spLocks noGrp="1"/>
          </p:cNvSpPr>
          <p:nvPr>
            <p:ph type="ftr" sz="quarter" idx="11"/>
          </p:nvPr>
        </p:nvSpPr>
        <p:spPr>
          <a:xfrm>
            <a:off x="478800" y="6487579"/>
            <a:ext cx="8229600" cy="365125"/>
          </a:xfrm>
          <a:prstGeom prst="rect">
            <a:avLst/>
          </a:prstGeom>
        </p:spPr>
        <p:txBody>
          <a:bodyPr/>
          <a:lstStyle>
            <a:lvl1pPr>
              <a:defRPr>
                <a:solidFill>
                  <a:schemeClr val="bg2">
                    <a:lumMod val="50000"/>
                  </a:schemeClr>
                </a:solidFill>
              </a:defRPr>
            </a:lvl1pPr>
          </a:lstStyle>
          <a:p>
            <a:r>
              <a:rPr lang="en-CA"/>
              <a:t>MFS INSIGHTS | ADVISOR USE ONLY </a:t>
            </a:r>
            <a:endParaRPr lang="en-CA" dirty="0"/>
          </a:p>
        </p:txBody>
      </p:sp>
      <p:sp>
        <p:nvSpPr>
          <p:cNvPr id="6" name="Slide Number Placeholder 5"/>
          <p:cNvSpPr>
            <a:spLocks noGrp="1"/>
          </p:cNvSpPr>
          <p:nvPr>
            <p:ph type="sldNum" sz="quarter" idx="12"/>
          </p:nvPr>
        </p:nvSpPr>
        <p:spPr/>
        <p:txBody>
          <a:bodyPr/>
          <a:lstStyle>
            <a:lvl1pPr>
              <a:defRPr>
                <a:solidFill>
                  <a:schemeClr val="bg2">
                    <a:lumMod val="50000"/>
                  </a:schemeClr>
                </a:solidFill>
              </a:defRPr>
            </a:lvl1pPr>
          </a:lstStyle>
          <a:p>
            <a:fld id="{9AA69388-60FF-46E0-B068-9E74D46E27BB}" type="slidenum">
              <a:rPr lang="en-CA" smtClean="0"/>
              <a:pPr/>
              <a:t>‹#›</a:t>
            </a:fld>
            <a:endParaRPr lang="en-CA" dirty="0"/>
          </a:p>
        </p:txBody>
      </p:sp>
      <p:sp>
        <p:nvSpPr>
          <p:cNvPr id="8" name="TextBox 7">
            <a:extLst>
              <a:ext uri="{FF2B5EF4-FFF2-40B4-BE49-F238E27FC236}">
                <a16:creationId xmlns:a16="http://schemas.microsoft.com/office/drawing/2014/main" id="{BB28BD1E-8F11-9B48-ADE3-5EB267AE2449}"/>
              </a:ext>
            </a:extLst>
          </p:cNvPr>
          <p:cNvSpPr txBox="1"/>
          <p:nvPr userDrawn="1"/>
        </p:nvSpPr>
        <p:spPr>
          <a:xfrm>
            <a:off x="995082" y="-981635"/>
            <a:ext cx="0" cy="0"/>
          </a:xfrm>
          <a:prstGeom prst="rect">
            <a:avLst/>
          </a:prstGeom>
          <a:noFill/>
        </p:spPr>
        <p:txBody>
          <a:bodyPr wrap="none" lIns="0" tIns="72000" rIns="0" bIns="72000" rtlCol="0">
            <a:noAutofit/>
          </a:bodyPr>
          <a:lstStyle/>
          <a:p>
            <a:pPr algn="l"/>
            <a:endParaRPr lang="en-US" sz="1800" dirty="0" err="1">
              <a:solidFill>
                <a:schemeClr val="tx1"/>
              </a:solidFill>
            </a:endParaRPr>
          </a:p>
        </p:txBody>
      </p:sp>
      <p:sp>
        <p:nvSpPr>
          <p:cNvPr id="15" name="Rectangle 14"/>
          <p:cNvSpPr/>
          <p:nvPr userDrawn="1"/>
        </p:nvSpPr>
        <p:spPr>
          <a:xfrm>
            <a:off x="478800" y="2892944"/>
            <a:ext cx="720705"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descr="A picture containing food&#10;&#10;Description automatically generated">
            <a:extLst>
              <a:ext uri="{FF2B5EF4-FFF2-40B4-BE49-F238E27FC236}">
                <a16:creationId xmlns:a16="http://schemas.microsoft.com/office/drawing/2014/main" id="{DF167FFA-E07C-9245-97D9-0B4F047040BD}"/>
              </a:ext>
            </a:extLst>
          </p:cNvPr>
          <p:cNvPicPr>
            <a:picLocks noChangeAspect="1"/>
          </p:cNvPicPr>
          <p:nvPr userDrawn="1"/>
        </p:nvPicPr>
        <p:blipFill>
          <a:blip r:embed="rId3"/>
          <a:stretch>
            <a:fillRect/>
          </a:stretch>
        </p:blipFill>
        <p:spPr>
          <a:xfrm>
            <a:off x="9205594" y="5589241"/>
            <a:ext cx="2651046" cy="981869"/>
          </a:xfrm>
          <a:prstGeom prst="rect">
            <a:avLst/>
          </a:prstGeom>
        </p:spPr>
      </p:pic>
    </p:spTree>
    <p:extLst>
      <p:ext uri="{BB962C8B-B14F-4D97-AF65-F5344CB8AC3E}">
        <p14:creationId xmlns:p14="http://schemas.microsoft.com/office/powerpoint/2010/main" val="7450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3C1C258A-0E72-DB4B-AB35-27DBF7746661}"/>
              </a:ext>
            </a:extLst>
          </p:cNvPr>
          <p:cNvPicPr>
            <a:picLocks noChangeAspect="1"/>
          </p:cNvPicPr>
          <p:nvPr userDrawn="1"/>
        </p:nvPicPr>
        <p:blipFill>
          <a:blip r:embed="rId2"/>
          <a:stretch>
            <a:fillRect/>
          </a:stretch>
        </p:blipFill>
        <p:spPr>
          <a:xfrm flipH="1" flipV="1">
            <a:off x="0" y="0"/>
            <a:ext cx="12192000" cy="685800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07281D1-42BC-C54B-8E9D-A1DD77EB2947}"/>
              </a:ext>
            </a:extLst>
          </p:cNvPr>
          <p:cNvPicPr>
            <a:picLocks noChangeAspect="1"/>
          </p:cNvPicPr>
          <p:nvPr userDrawn="1"/>
        </p:nvPicPr>
        <p:blipFill>
          <a:blip r:embed="rId3"/>
          <a:stretch>
            <a:fillRect/>
          </a:stretch>
        </p:blipFill>
        <p:spPr>
          <a:xfrm>
            <a:off x="243840" y="274320"/>
            <a:ext cx="2651048" cy="981870"/>
          </a:xfrm>
          <a:prstGeom prst="rect">
            <a:avLst/>
          </a:prstGeom>
        </p:spPr>
      </p:pic>
      <p:sp>
        <p:nvSpPr>
          <p:cNvPr id="2" name="Title 1"/>
          <p:cNvSpPr>
            <a:spLocks noGrp="1"/>
          </p:cNvSpPr>
          <p:nvPr>
            <p:ph type="ctrTitle"/>
          </p:nvPr>
        </p:nvSpPr>
        <p:spPr>
          <a:xfrm>
            <a:off x="2987040" y="2240280"/>
            <a:ext cx="6960480" cy="1179612"/>
          </a:xfrm>
        </p:spPr>
        <p:txBody>
          <a:bodyPr lIns="0" anchor="b">
            <a:noAutofit/>
          </a:bodyPr>
          <a:lstStyle>
            <a:lvl1pPr algn="l">
              <a:defRPr sz="3400">
                <a:solidFill>
                  <a:schemeClr val="tx2"/>
                </a:solidFill>
              </a:defRPr>
            </a:lvl1pPr>
          </a:lstStyle>
          <a:p>
            <a:r>
              <a:rPr lang="en-US"/>
              <a:t>Click to edit Master title style</a:t>
            </a:r>
            <a:endParaRPr lang="en-CA" dirty="0"/>
          </a:p>
        </p:txBody>
      </p:sp>
      <p:sp>
        <p:nvSpPr>
          <p:cNvPr id="3" name="Subtitle 2"/>
          <p:cNvSpPr>
            <a:spLocks noGrp="1"/>
          </p:cNvSpPr>
          <p:nvPr>
            <p:ph type="subTitle" idx="1"/>
          </p:nvPr>
        </p:nvSpPr>
        <p:spPr>
          <a:xfrm>
            <a:off x="2987040" y="3717070"/>
            <a:ext cx="6960480" cy="753190"/>
          </a:xfrm>
        </p:spPr>
        <p:txBody>
          <a:bodyPr lIns="0" anchor="t">
            <a:no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5" name="Footer Placeholder 4"/>
          <p:cNvSpPr>
            <a:spLocks noGrp="1"/>
          </p:cNvSpPr>
          <p:nvPr>
            <p:ph type="ftr" sz="quarter" idx="11"/>
          </p:nvPr>
        </p:nvSpPr>
        <p:spPr>
          <a:xfrm>
            <a:off x="478800" y="6487579"/>
            <a:ext cx="8229600" cy="365125"/>
          </a:xfrm>
          <a:prstGeom prst="rect">
            <a:avLst/>
          </a:prstGeom>
        </p:spPr>
        <p:txBody>
          <a:bodyPr/>
          <a:lstStyle>
            <a:lvl1pPr>
              <a:defRPr>
                <a:solidFill>
                  <a:schemeClr val="bg2">
                    <a:lumMod val="50000"/>
                  </a:schemeClr>
                </a:solidFill>
              </a:defRPr>
            </a:lvl1pPr>
          </a:lstStyle>
          <a:p>
            <a:r>
              <a:rPr lang="en-CA"/>
              <a:t>MFS INSIGHTS | ADVISOR USE ONLY </a:t>
            </a:r>
            <a:endParaRPr lang="en-CA" dirty="0"/>
          </a:p>
        </p:txBody>
      </p:sp>
      <p:sp>
        <p:nvSpPr>
          <p:cNvPr id="6" name="Slide Number Placeholder 5"/>
          <p:cNvSpPr>
            <a:spLocks noGrp="1"/>
          </p:cNvSpPr>
          <p:nvPr>
            <p:ph type="sldNum" sz="quarter" idx="12"/>
          </p:nvPr>
        </p:nvSpPr>
        <p:spPr/>
        <p:txBody>
          <a:bodyPr/>
          <a:lstStyle>
            <a:lvl1pPr>
              <a:defRPr>
                <a:solidFill>
                  <a:schemeClr val="bg2">
                    <a:lumMod val="50000"/>
                  </a:schemeClr>
                </a:solidFill>
              </a:defRPr>
            </a:lvl1pPr>
          </a:lstStyle>
          <a:p>
            <a:fld id="{9AA69388-60FF-46E0-B068-9E74D46E27BB}" type="slidenum">
              <a:rPr lang="en-CA" smtClean="0"/>
              <a:pPr/>
              <a:t>‹#›</a:t>
            </a:fld>
            <a:endParaRPr lang="en-CA" dirty="0"/>
          </a:p>
        </p:txBody>
      </p:sp>
      <p:sp>
        <p:nvSpPr>
          <p:cNvPr id="8" name="TextBox 7">
            <a:extLst>
              <a:ext uri="{FF2B5EF4-FFF2-40B4-BE49-F238E27FC236}">
                <a16:creationId xmlns:a16="http://schemas.microsoft.com/office/drawing/2014/main" id="{BB28BD1E-8F11-9B48-ADE3-5EB267AE2449}"/>
              </a:ext>
            </a:extLst>
          </p:cNvPr>
          <p:cNvSpPr txBox="1"/>
          <p:nvPr userDrawn="1"/>
        </p:nvSpPr>
        <p:spPr>
          <a:xfrm>
            <a:off x="995082" y="-981635"/>
            <a:ext cx="0" cy="0"/>
          </a:xfrm>
          <a:prstGeom prst="rect">
            <a:avLst/>
          </a:prstGeom>
          <a:noFill/>
        </p:spPr>
        <p:txBody>
          <a:bodyPr wrap="none" lIns="0" tIns="72000" rIns="0" bIns="72000" rtlCol="0">
            <a:noAutofit/>
          </a:bodyPr>
          <a:lstStyle/>
          <a:p>
            <a:pPr algn="l"/>
            <a:endParaRPr lang="en-US" sz="1800" dirty="0" err="1">
              <a:solidFill>
                <a:schemeClr val="tx1"/>
              </a:solidFill>
            </a:endParaRPr>
          </a:p>
        </p:txBody>
      </p:sp>
      <p:sp>
        <p:nvSpPr>
          <p:cNvPr id="19" name="Rectangle 18"/>
          <p:cNvSpPr/>
          <p:nvPr userDrawn="1"/>
        </p:nvSpPr>
        <p:spPr>
          <a:xfrm>
            <a:off x="2987040" y="3534126"/>
            <a:ext cx="720705"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2824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8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reative Section Break">
    <p:spTree>
      <p:nvGrpSpPr>
        <p:cNvPr id="1" name=""/>
        <p:cNvGrpSpPr/>
        <p:nvPr/>
      </p:nvGrpSpPr>
      <p:grpSpPr>
        <a:xfrm>
          <a:off x="0" y="0"/>
          <a:ext cx="0" cy="0"/>
          <a:chOff x="0" y="0"/>
          <a:chExt cx="0" cy="0"/>
        </a:xfrm>
      </p:grpSpPr>
      <p:pic>
        <p:nvPicPr>
          <p:cNvPr id="24" name="Picture 23" descr="A close up of a logo&#10;&#10;Description automatically generated">
            <a:extLst>
              <a:ext uri="{FF2B5EF4-FFF2-40B4-BE49-F238E27FC236}">
                <a16:creationId xmlns:a16="http://schemas.microsoft.com/office/drawing/2014/main" id="{B71FCF55-9C9F-4F41-AA22-E1672CBE108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417984A2-BDF6-0F45-9DC4-B5A00187B6E1}"/>
              </a:ext>
            </a:extLst>
          </p:cNvPr>
          <p:cNvPicPr>
            <a:picLocks noChangeAspect="1"/>
          </p:cNvPicPr>
          <p:nvPr userDrawn="1"/>
        </p:nvPicPr>
        <p:blipFill>
          <a:blip r:embed="rId3"/>
          <a:stretch>
            <a:fillRect/>
          </a:stretch>
        </p:blipFill>
        <p:spPr>
          <a:xfrm>
            <a:off x="9205592" y="5589240"/>
            <a:ext cx="2651048" cy="981870"/>
          </a:xfrm>
          <a:prstGeom prst="rect">
            <a:avLst/>
          </a:prstGeom>
        </p:spPr>
      </p:pic>
      <p:sp>
        <p:nvSpPr>
          <p:cNvPr id="5" name="Footer Placeholder 4"/>
          <p:cNvSpPr>
            <a:spLocks noGrp="1"/>
          </p:cNvSpPr>
          <p:nvPr>
            <p:ph type="ftr" sz="quarter" idx="11"/>
          </p:nvPr>
        </p:nvSpPr>
        <p:spPr>
          <a:xfrm>
            <a:off x="478800" y="6487579"/>
            <a:ext cx="11160000" cy="365125"/>
          </a:xfrm>
          <a:prstGeom prst="rect">
            <a:avLst/>
          </a:prstGeom>
        </p:spPr>
        <p:txBody>
          <a:bodyPr/>
          <a:lstStyle>
            <a:lvl1pPr>
              <a:defRPr>
                <a:solidFill>
                  <a:schemeClr val="bg1"/>
                </a:solidFill>
              </a:defRPr>
            </a:lvl1pPr>
          </a:lstStyle>
          <a:p>
            <a:r>
              <a:rPr lang="en-CA"/>
              <a:t>MFS INSIGHTS | ADVISOR USE ONLY </a:t>
            </a:r>
            <a:endParaRPr lang="en-C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A69388-60FF-46E0-B068-9E74D46E27BB}" type="slidenum">
              <a:rPr lang="en-CA" smtClean="0"/>
              <a:pPr/>
              <a:t>‹#›</a:t>
            </a:fld>
            <a:endParaRPr lang="en-CA" dirty="0"/>
          </a:p>
        </p:txBody>
      </p:sp>
      <p:sp>
        <p:nvSpPr>
          <p:cNvPr id="33" name="TextBox 32">
            <a:extLst>
              <a:ext uri="{FF2B5EF4-FFF2-40B4-BE49-F238E27FC236}">
                <a16:creationId xmlns:a16="http://schemas.microsoft.com/office/drawing/2014/main" id="{673C4923-4E4A-9949-8EBD-7AFEB760C19F}"/>
              </a:ext>
            </a:extLst>
          </p:cNvPr>
          <p:cNvSpPr txBox="1"/>
          <p:nvPr userDrawn="1"/>
        </p:nvSpPr>
        <p:spPr>
          <a:xfrm>
            <a:off x="20255948" y="8905461"/>
            <a:ext cx="0" cy="0"/>
          </a:xfrm>
          <a:prstGeom prst="rect">
            <a:avLst/>
          </a:prstGeom>
          <a:noFill/>
        </p:spPr>
        <p:txBody>
          <a:bodyPr wrap="none" lIns="0" tIns="72000" rIns="0" bIns="72000" rtlCol="0">
            <a:noAutofit/>
          </a:bodyPr>
          <a:lstStyle/>
          <a:p>
            <a:pPr algn="l"/>
            <a:endParaRPr lang="en-US" sz="1800" dirty="0" err="1">
              <a:solidFill>
                <a:schemeClr val="tx1"/>
              </a:solidFill>
            </a:endParaRPr>
          </a:p>
        </p:txBody>
      </p:sp>
      <p:sp>
        <p:nvSpPr>
          <p:cNvPr id="34" name="TextBox 33">
            <a:extLst>
              <a:ext uri="{FF2B5EF4-FFF2-40B4-BE49-F238E27FC236}">
                <a16:creationId xmlns:a16="http://schemas.microsoft.com/office/drawing/2014/main" id="{64838669-6DAF-3642-B05E-96466925A2EA}"/>
              </a:ext>
            </a:extLst>
          </p:cNvPr>
          <p:cNvSpPr txBox="1"/>
          <p:nvPr userDrawn="1"/>
        </p:nvSpPr>
        <p:spPr>
          <a:xfrm>
            <a:off x="16697739" y="8527774"/>
            <a:ext cx="0" cy="0"/>
          </a:xfrm>
          <a:prstGeom prst="rect">
            <a:avLst/>
          </a:prstGeom>
          <a:noFill/>
        </p:spPr>
        <p:txBody>
          <a:bodyPr wrap="none" lIns="0" tIns="72000" rIns="0" bIns="72000" rtlCol="0">
            <a:noAutofit/>
          </a:bodyPr>
          <a:lstStyle/>
          <a:p>
            <a:pPr algn="l"/>
            <a:endParaRPr lang="en-US" sz="1800" dirty="0" err="1">
              <a:solidFill>
                <a:schemeClr val="tx1"/>
              </a:solidFill>
            </a:endParaRPr>
          </a:p>
        </p:txBody>
      </p:sp>
    </p:spTree>
    <p:extLst>
      <p:ext uri="{BB962C8B-B14F-4D97-AF65-F5344CB8AC3E}">
        <p14:creationId xmlns:p14="http://schemas.microsoft.com/office/powerpoint/2010/main" val="372602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ative Section Break 2">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3C1C258A-0E72-DB4B-AB35-27DBF7746661}"/>
              </a:ext>
            </a:extLst>
          </p:cNvPr>
          <p:cNvPicPr>
            <a:picLocks noChangeAspect="1"/>
          </p:cNvPicPr>
          <p:nvPr userDrawn="1"/>
        </p:nvPicPr>
        <p:blipFill>
          <a:blip r:embed="rId2"/>
          <a:stretch>
            <a:fillRect/>
          </a:stretch>
        </p:blipFill>
        <p:spPr>
          <a:xfrm flipH="1" flipV="1">
            <a:off x="0" y="0"/>
            <a:ext cx="12192000"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07281D1-42BC-C54B-8E9D-A1DD77EB2947}"/>
              </a:ext>
            </a:extLst>
          </p:cNvPr>
          <p:cNvPicPr>
            <a:picLocks noChangeAspect="1"/>
          </p:cNvPicPr>
          <p:nvPr userDrawn="1"/>
        </p:nvPicPr>
        <p:blipFill>
          <a:blip r:embed="rId3"/>
          <a:stretch>
            <a:fillRect/>
          </a:stretch>
        </p:blipFill>
        <p:spPr>
          <a:xfrm>
            <a:off x="243840" y="274320"/>
            <a:ext cx="2651048" cy="981870"/>
          </a:xfrm>
          <a:prstGeom prst="rect">
            <a:avLst/>
          </a:prstGeom>
        </p:spPr>
      </p:pic>
      <p:sp>
        <p:nvSpPr>
          <p:cNvPr id="5" name="Footer Placeholder 4"/>
          <p:cNvSpPr>
            <a:spLocks noGrp="1"/>
          </p:cNvSpPr>
          <p:nvPr userDrawn="1">
            <p:ph type="ftr" sz="quarter" idx="11"/>
          </p:nvPr>
        </p:nvSpPr>
        <p:spPr>
          <a:xfrm>
            <a:off x="478800" y="6487579"/>
            <a:ext cx="11160000" cy="365125"/>
          </a:xfrm>
          <a:prstGeom prst="rect">
            <a:avLst/>
          </a:prstGeom>
        </p:spPr>
        <p:txBody>
          <a:bodyPr/>
          <a:lstStyle>
            <a:lvl1pPr>
              <a:defRPr>
                <a:solidFill>
                  <a:schemeClr val="bg2">
                    <a:lumMod val="50000"/>
                  </a:schemeClr>
                </a:solidFill>
              </a:defRPr>
            </a:lvl1pPr>
          </a:lstStyle>
          <a:p>
            <a:r>
              <a:rPr lang="en-CA"/>
              <a:t>MFS INSIGHTS | ADVISOR USE ONLY </a:t>
            </a:r>
            <a:endParaRPr lang="en-CA" dirty="0"/>
          </a:p>
        </p:txBody>
      </p:sp>
      <p:sp>
        <p:nvSpPr>
          <p:cNvPr id="6" name="Slide Number Placeholder 5"/>
          <p:cNvSpPr>
            <a:spLocks noGrp="1"/>
          </p:cNvSpPr>
          <p:nvPr userDrawn="1">
            <p:ph type="sldNum" sz="quarter" idx="12"/>
          </p:nvPr>
        </p:nvSpPr>
        <p:spPr/>
        <p:txBody>
          <a:bodyPr/>
          <a:lstStyle>
            <a:lvl1pPr>
              <a:defRPr>
                <a:solidFill>
                  <a:schemeClr val="bg2">
                    <a:lumMod val="50000"/>
                  </a:schemeClr>
                </a:solidFill>
              </a:defRPr>
            </a:lvl1pPr>
          </a:lstStyle>
          <a:p>
            <a:fld id="{9AA69388-60FF-46E0-B068-9E74D46E27BB}" type="slidenum">
              <a:rPr lang="en-CA" smtClean="0"/>
              <a:pPr/>
              <a:t>‹#›</a:t>
            </a:fld>
            <a:endParaRPr lang="en-CA" dirty="0"/>
          </a:p>
        </p:txBody>
      </p:sp>
      <p:sp>
        <p:nvSpPr>
          <p:cNvPr id="33" name="TextBox 32">
            <a:extLst>
              <a:ext uri="{FF2B5EF4-FFF2-40B4-BE49-F238E27FC236}">
                <a16:creationId xmlns:a16="http://schemas.microsoft.com/office/drawing/2014/main" id="{673C4923-4E4A-9949-8EBD-7AFEB760C19F}"/>
              </a:ext>
            </a:extLst>
          </p:cNvPr>
          <p:cNvSpPr txBox="1"/>
          <p:nvPr userDrawn="1"/>
        </p:nvSpPr>
        <p:spPr>
          <a:xfrm>
            <a:off x="20255948" y="8905461"/>
            <a:ext cx="0" cy="0"/>
          </a:xfrm>
          <a:prstGeom prst="rect">
            <a:avLst/>
          </a:prstGeom>
          <a:noFill/>
        </p:spPr>
        <p:txBody>
          <a:bodyPr wrap="none" lIns="0" tIns="72000" rIns="0" bIns="72000" rtlCol="0">
            <a:noAutofit/>
          </a:bodyPr>
          <a:lstStyle/>
          <a:p>
            <a:pPr algn="l"/>
            <a:endParaRPr lang="en-US" sz="1800" dirty="0" err="1">
              <a:solidFill>
                <a:schemeClr val="tx1"/>
              </a:solidFill>
            </a:endParaRPr>
          </a:p>
        </p:txBody>
      </p:sp>
      <p:sp>
        <p:nvSpPr>
          <p:cNvPr id="34" name="TextBox 33">
            <a:extLst>
              <a:ext uri="{FF2B5EF4-FFF2-40B4-BE49-F238E27FC236}">
                <a16:creationId xmlns:a16="http://schemas.microsoft.com/office/drawing/2014/main" id="{64838669-6DAF-3642-B05E-96466925A2EA}"/>
              </a:ext>
            </a:extLst>
          </p:cNvPr>
          <p:cNvSpPr txBox="1"/>
          <p:nvPr userDrawn="1"/>
        </p:nvSpPr>
        <p:spPr>
          <a:xfrm>
            <a:off x="16697739" y="8527774"/>
            <a:ext cx="0" cy="0"/>
          </a:xfrm>
          <a:prstGeom prst="rect">
            <a:avLst/>
          </a:prstGeom>
          <a:noFill/>
        </p:spPr>
        <p:txBody>
          <a:bodyPr wrap="none" lIns="0" tIns="72000" rIns="0" bIns="72000" rtlCol="0">
            <a:noAutofit/>
          </a:bodyPr>
          <a:lstStyle/>
          <a:p>
            <a:pPr algn="l"/>
            <a:endParaRPr lang="en-US" sz="1800" dirty="0" err="1">
              <a:solidFill>
                <a:schemeClr val="tx1"/>
              </a:solidFill>
            </a:endParaRPr>
          </a:p>
        </p:txBody>
      </p:sp>
    </p:spTree>
    <p:extLst>
      <p:ext uri="{BB962C8B-B14F-4D97-AF65-F5344CB8AC3E}">
        <p14:creationId xmlns:p14="http://schemas.microsoft.com/office/powerpoint/2010/main" val="362347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78800" y="6487579"/>
            <a:ext cx="8229600" cy="365125"/>
          </a:xfrm>
          <a:prstGeom prst="rect">
            <a:avLst/>
          </a:prstGeom>
        </p:spPr>
        <p:txBody>
          <a:bodyPr/>
          <a:lstStyle/>
          <a:p>
            <a:r>
              <a:rPr lang="en-CA"/>
              <a:t>MFS INSIGHTS | ADVISOR USE ONLY </a:t>
            </a:r>
            <a:endParaRPr lang="en-CA" dirty="0"/>
          </a:p>
        </p:txBody>
      </p:sp>
      <p:sp>
        <p:nvSpPr>
          <p:cNvPr id="6" name="Slide Number Placeholder 5"/>
          <p:cNvSpPr>
            <a:spLocks noGrp="1"/>
          </p:cNvSpPr>
          <p:nvPr>
            <p:ph type="sldNum" sz="quarter" idx="12"/>
          </p:nvPr>
        </p:nvSpPr>
        <p:spPr/>
        <p:txBody>
          <a:bodyPr/>
          <a:lstStyle/>
          <a:p>
            <a:fld id="{9AA69388-60FF-46E0-B068-9E74D46E27BB}" type="slidenum">
              <a:rPr lang="en-CA" smtClean="0"/>
              <a:t>‹#›</a:t>
            </a:fld>
            <a:endParaRPr lang="en-CA"/>
          </a:p>
        </p:txBody>
      </p:sp>
      <p:sp>
        <p:nvSpPr>
          <p:cNvPr id="14" name="Text Placeholder 3"/>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CA"/>
          </a:p>
        </p:txBody>
      </p:sp>
      <p:sp>
        <p:nvSpPr>
          <p:cNvPr id="10" name="TextBox 9">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all" spc="100" normalizeH="0" baseline="0" noProof="0" dirty="0">
                <a:ln>
                  <a:noFill/>
                </a:ln>
                <a:solidFill>
                  <a:srgbClr val="0D2B3C"/>
                </a:solidFill>
                <a:effectLst/>
                <a:uLnTx/>
                <a:uFillTx/>
              </a:rPr>
              <a:t>Sun Life Global Investments</a:t>
            </a:r>
          </a:p>
        </p:txBody>
      </p:sp>
      <p:cxnSp>
        <p:nvCxnSpPr>
          <p:cNvPr id="12" name="Straight Connector 11"/>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p:nvPr>
        </p:nvSpPr>
        <p:spPr>
          <a:xfrm>
            <a:off x="478800" y="1065969"/>
            <a:ext cx="11160000" cy="324000"/>
          </a:xfrm>
        </p:spPr>
        <p:txBody>
          <a:bodyPr lIns="0" tIns="0" rIns="0" bIns="0" anchor="ctr">
            <a:noAutofit/>
          </a:bodyPr>
          <a:lstStyle>
            <a:lvl1pPr marL="0" indent="0">
              <a:lnSpc>
                <a:spcPct val="100000"/>
              </a:lnSpc>
              <a:buNone/>
              <a:defRPr lang="en-US" sz="2000" b="0" kern="1200" baseline="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228600" lvl="0" indent="-22860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a:t>Edit Master text styles</a:t>
            </a:r>
          </a:p>
        </p:txBody>
      </p:sp>
    </p:spTree>
    <p:extLst>
      <p:ext uri="{BB962C8B-B14F-4D97-AF65-F5344CB8AC3E}">
        <p14:creationId xmlns:p14="http://schemas.microsoft.com/office/powerpoint/2010/main" val="61998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AA69388-60FF-46E0-B068-9E74D46E27BB}" type="slidenum">
              <a:rPr lang="en-CA" smtClean="0"/>
              <a:t>‹#›</a:t>
            </a:fld>
            <a:endParaRPr lang="en-CA"/>
          </a:p>
        </p:txBody>
      </p:sp>
      <p:sp>
        <p:nvSpPr>
          <p:cNvPr id="11" name="Content Placeholder 2"/>
          <p:cNvSpPr>
            <a:spLocks noGrp="1"/>
          </p:cNvSpPr>
          <p:nvPr>
            <p:ph idx="13"/>
          </p:nvPr>
        </p:nvSpPr>
        <p:spPr>
          <a:xfrm>
            <a:off x="479376" y="1412776"/>
            <a:ext cx="11160000" cy="4320000"/>
          </a:xfrm>
        </p:spPr>
        <p:txBody>
          <a:bodyPr vert="horz" lIns="0" tIns="45720" rIns="0" bIns="45720" rtlCol="0">
            <a:noAutofit/>
          </a:bodyPr>
          <a:lstStyle>
            <a:lvl1pPr>
              <a:defRPr lang="en-US" dirty="0" smtClean="0"/>
            </a:lvl1pPr>
          </a:lstStyle>
          <a:p>
            <a:pPr lvl="0"/>
            <a:r>
              <a:rPr lang="en-US"/>
              <a:t>Edit Master text styles</a:t>
            </a:r>
          </a:p>
        </p:txBody>
      </p:sp>
      <p:sp>
        <p:nvSpPr>
          <p:cNvPr id="7" name="Footer Placeholder 4">
            <a:extLst>
              <a:ext uri="{FF2B5EF4-FFF2-40B4-BE49-F238E27FC236}">
                <a16:creationId xmlns:a16="http://schemas.microsoft.com/office/drawing/2014/main" id="{01E76C12-C04D-5242-B3DC-0454C05C0B3E}"/>
              </a:ext>
            </a:extLst>
          </p:cNvPr>
          <p:cNvSpPr>
            <a:spLocks noGrp="1"/>
          </p:cNvSpPr>
          <p:nvPr>
            <p:ph type="ftr" sz="quarter" idx="11"/>
          </p:nvPr>
        </p:nvSpPr>
        <p:spPr>
          <a:xfrm>
            <a:off x="478800" y="6487579"/>
            <a:ext cx="8229600" cy="365125"/>
          </a:xfrm>
          <a:prstGeom prst="rect">
            <a:avLst/>
          </a:prstGeom>
        </p:spPr>
        <p:txBody>
          <a:bodyPr/>
          <a:lstStyle/>
          <a:p>
            <a:r>
              <a:rPr lang="en-CA"/>
              <a:t>MFS INSIGHTS | ADVISOR USE ONLY </a:t>
            </a:r>
            <a:endParaRPr lang="en-CA" dirty="0"/>
          </a:p>
        </p:txBody>
      </p:sp>
      <p:sp>
        <p:nvSpPr>
          <p:cNvPr id="10" name="Text Placeholder 3">
            <a:extLst>
              <a:ext uri="{FF2B5EF4-FFF2-40B4-BE49-F238E27FC236}">
                <a16:creationId xmlns:a16="http://schemas.microsoft.com/office/drawing/2014/main" id="{8D854474-216C-8F43-A8A8-BD1978CF4992}"/>
              </a:ext>
            </a:extLst>
          </p:cNvPr>
          <p:cNvSpPr>
            <a:spLocks noGrp="1"/>
          </p:cNvSpPr>
          <p:nvPr>
            <p:ph type="body" sz="half" idx="2"/>
          </p:nvPr>
        </p:nvSpPr>
        <p:spPr>
          <a:xfrm>
            <a:off x="478800" y="5805264"/>
            <a:ext cx="11164824" cy="466785"/>
          </a:xfrm>
        </p:spPr>
        <p:txBody>
          <a:bodyPr anchor="b">
            <a:noAutofit/>
          </a:bodyPr>
          <a:lstStyle>
            <a:lvl1pPr marL="0" indent="0" algn="just">
              <a:spcBef>
                <a:spcPts val="0"/>
              </a:spcBef>
              <a:buNone/>
              <a:defRPr sz="8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CA"/>
          </a:p>
        </p:txBody>
      </p:sp>
      <p:cxnSp>
        <p:nvCxnSpPr>
          <p:cNvPr id="16" name="Straight Connector 15"/>
          <p:cNvCxnSpPr/>
          <p:nvPr userDrawn="1"/>
        </p:nvCxnSpPr>
        <p:spPr>
          <a:xfrm>
            <a:off x="-12000" y="6424058"/>
            <a:ext cx="12204000" cy="0"/>
          </a:xfrm>
          <a:prstGeom prst="line">
            <a:avLst/>
          </a:prstGeom>
          <a:ln w="28575">
            <a:gradFill>
              <a:gsLst>
                <a:gs pos="100000">
                  <a:schemeClr val="accent4"/>
                </a:gs>
                <a:gs pos="64000">
                  <a:schemeClr val="accent3"/>
                </a:gs>
                <a:gs pos="22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3106BD-F91A-B54D-BCB1-70C34CCF646D}"/>
              </a:ext>
            </a:extLst>
          </p:cNvPr>
          <p:cNvSpPr txBox="1"/>
          <p:nvPr userDrawn="1"/>
        </p:nvSpPr>
        <p:spPr>
          <a:xfrm>
            <a:off x="8839200" y="6486943"/>
            <a:ext cx="2824088" cy="363600"/>
          </a:xfrm>
          <a:prstGeom prst="rect">
            <a:avLst/>
          </a:prstGeom>
          <a:noFill/>
        </p:spPr>
        <p:txBody>
          <a:bodyPr wrap="square" lIns="0" tIns="72000" rIns="0" bIns="7200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all" spc="100" normalizeH="0" baseline="0" noProof="0" dirty="0">
                <a:ln>
                  <a:noFill/>
                </a:ln>
                <a:solidFill>
                  <a:srgbClr val="0D2B3C"/>
                </a:solidFill>
                <a:effectLst/>
                <a:uLnTx/>
                <a:uFillTx/>
              </a:rPr>
              <a:t>Sun Life Global Investments</a:t>
            </a:r>
          </a:p>
        </p:txBody>
      </p:sp>
    </p:spTree>
    <p:extLst>
      <p:ext uri="{BB962C8B-B14F-4D97-AF65-F5344CB8AC3E}">
        <p14:creationId xmlns:p14="http://schemas.microsoft.com/office/powerpoint/2010/main" val="231232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1"/>
            <a:ext cx="11159375" cy="1044000"/>
          </a:xfrm>
          <a:prstGeom prst="rect">
            <a:avLst/>
          </a:prstGeom>
        </p:spPr>
        <p:txBody>
          <a:bodyPr vert="horz" lIns="0" tIns="0" rIns="0" bIns="0" rtlCol="0" anchor="b">
            <a:normAutofit/>
          </a:bodyPr>
          <a:lstStyle/>
          <a:p>
            <a:r>
              <a:rPr lang="en-US"/>
              <a:t>Click to edit Master title style</a:t>
            </a:r>
            <a:endParaRPr lang="en-CA" dirty="0"/>
          </a:p>
        </p:txBody>
      </p:sp>
      <p:sp>
        <p:nvSpPr>
          <p:cNvPr id="3" name="Text Placeholder 2"/>
          <p:cNvSpPr>
            <a:spLocks noGrp="1"/>
          </p:cNvSpPr>
          <p:nvPr>
            <p:ph type="body" idx="1"/>
          </p:nvPr>
        </p:nvSpPr>
        <p:spPr>
          <a:xfrm>
            <a:off x="479425" y="1916831"/>
            <a:ext cx="11160000" cy="4307991"/>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78800" y="6487579"/>
            <a:ext cx="11160000" cy="365125"/>
          </a:xfrm>
          <a:prstGeom prst="rect">
            <a:avLst/>
          </a:prstGeom>
        </p:spPr>
        <p:txBody>
          <a:bodyPr vert="horz" lIns="0" tIns="45720" rIns="0" bIns="46800" rtlCol="0" anchor="ctr"/>
          <a:lstStyle>
            <a:lvl1pPr algn="l">
              <a:defRPr sz="900" spc="100" baseline="0">
                <a:solidFill>
                  <a:schemeClr val="bg2">
                    <a:lumMod val="50000"/>
                  </a:schemeClr>
                </a:solidFill>
              </a:defRPr>
            </a:lvl1pPr>
          </a:lstStyle>
          <a:p>
            <a:r>
              <a:rPr lang="en-CA"/>
              <a:t>MFS INSIGHTS | ADVISOR USE ONLY </a:t>
            </a:r>
            <a:endParaRPr lang="en-CA" dirty="0"/>
          </a:p>
        </p:txBody>
      </p:sp>
      <p:sp>
        <p:nvSpPr>
          <p:cNvPr id="6" name="Slide Number Placeholder 5"/>
          <p:cNvSpPr>
            <a:spLocks noGrp="1"/>
          </p:cNvSpPr>
          <p:nvPr>
            <p:ph type="sldNum" sz="quarter" idx="4"/>
          </p:nvPr>
        </p:nvSpPr>
        <p:spPr>
          <a:xfrm>
            <a:off x="0" y="6487578"/>
            <a:ext cx="478800" cy="365125"/>
          </a:xfrm>
          <a:prstGeom prst="rect">
            <a:avLst/>
          </a:prstGeom>
        </p:spPr>
        <p:txBody>
          <a:bodyPr vert="horz" lIns="91440" tIns="45720" rIns="91440" bIns="45720" rtlCol="0" anchor="ctr"/>
          <a:lstStyle>
            <a:lvl1pPr algn="ctr">
              <a:defRPr sz="900" spc="0" baseline="0">
                <a:solidFill>
                  <a:schemeClr val="bg2">
                    <a:lumMod val="50000"/>
                  </a:schemeClr>
                </a:solidFill>
              </a:defRPr>
            </a:lvl1pPr>
          </a:lstStyle>
          <a:p>
            <a:fld id="{9AA69388-60FF-46E0-B068-9E74D46E27BB}" type="slidenum">
              <a:rPr lang="en-CA" smtClean="0"/>
              <a:pPr/>
              <a:t>‹#›</a:t>
            </a:fld>
            <a:endParaRPr lang="en-CA" dirty="0"/>
          </a:p>
        </p:txBody>
      </p:sp>
    </p:spTree>
    <p:extLst>
      <p:ext uri="{BB962C8B-B14F-4D97-AF65-F5344CB8AC3E}">
        <p14:creationId xmlns:p14="http://schemas.microsoft.com/office/powerpoint/2010/main" val="10030439"/>
      </p:ext>
    </p:extLst>
  </p:cSld>
  <p:clrMap bg1="lt1" tx1="dk1" bg2="lt2" tx2="dk2" accent1="accent1" accent2="accent2" accent3="accent3" accent4="accent4" accent5="accent5" accent6="accent6" hlink="hlink" folHlink="folHlink"/>
  <p:sldLayoutIdLst>
    <p:sldLayoutId id="2147483753" r:id="rId1"/>
    <p:sldLayoutId id="2147483771" r:id="rId2"/>
    <p:sldLayoutId id="2147483760" r:id="rId3"/>
    <p:sldLayoutId id="2147483768" r:id="rId4"/>
    <p:sldLayoutId id="2147483769" r:id="rId5"/>
    <p:sldLayoutId id="2147483770" r:id="rId6"/>
    <p:sldLayoutId id="2147483774" r:id="rId7"/>
    <p:sldLayoutId id="2147483759" r:id="rId8"/>
    <p:sldLayoutId id="2147483754" r:id="rId9"/>
    <p:sldLayoutId id="2147483757" r:id="rId10"/>
    <p:sldLayoutId id="2147483772" r:id="rId11"/>
    <p:sldLayoutId id="2147483763" r:id="rId12"/>
    <p:sldLayoutId id="2147483775" r:id="rId13"/>
    <p:sldLayoutId id="2147483766" r:id="rId14"/>
    <p:sldLayoutId id="2147483767" r:id="rId15"/>
    <p:sldLayoutId id="2147483761" r:id="rId16"/>
    <p:sldLayoutId id="214748377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ct val="0"/>
        </a:spcBef>
        <a:buNone/>
        <a:defRPr sz="3200" b="1" i="0" u="none"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200"/>
        </a:spcBef>
        <a:spcAft>
          <a:spcPts val="0"/>
        </a:spcAft>
        <a:buClr>
          <a:schemeClr val="accent1"/>
        </a:buClr>
        <a:buSzPct val="115000"/>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SzPct val="115000"/>
        <a:buFont typeface="Calibri" panose="020F0502020204030204" pitchFamily="34" charset="0"/>
        <a:buChar char="−"/>
        <a:defRPr sz="18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SzPct val="100000"/>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SzPct val="115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SzPct val="11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userDrawn="1">
          <p15:clr>
            <a:srgbClr val="F26B43"/>
          </p15:clr>
        </p15:guide>
        <p15:guide id="3" pos="7333" userDrawn="1">
          <p15:clr>
            <a:srgbClr val="F26B43"/>
          </p15:clr>
        </p15:guide>
        <p15:guide id="4"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0BD8-2E84-E544-AEEF-FE74A8FB0277}"/>
              </a:ext>
            </a:extLst>
          </p:cNvPr>
          <p:cNvSpPr>
            <a:spLocks noGrp="1"/>
          </p:cNvSpPr>
          <p:nvPr>
            <p:ph type="ctrTitle"/>
          </p:nvPr>
        </p:nvSpPr>
        <p:spPr>
          <a:xfrm>
            <a:off x="478800" y="834655"/>
            <a:ext cx="9720000" cy="1961620"/>
          </a:xfrm>
        </p:spPr>
        <p:txBody>
          <a:bodyPr/>
          <a:lstStyle/>
          <a:p>
            <a:br>
              <a:rPr lang="en-US" dirty="0"/>
            </a:br>
            <a:br>
              <a:rPr lang="en-US" dirty="0"/>
            </a:br>
            <a:r>
              <a:rPr lang="en-US" dirty="0"/>
              <a:t>Insurance GICs</a:t>
            </a:r>
            <a:r>
              <a:rPr lang="en-US" baseline="30000" dirty="0"/>
              <a:t>*</a:t>
            </a:r>
            <a:endParaRPr lang="en-CA" baseline="30000" dirty="0"/>
          </a:p>
        </p:txBody>
      </p:sp>
      <p:sp>
        <p:nvSpPr>
          <p:cNvPr id="3" name="Subtitle 2">
            <a:extLst>
              <a:ext uri="{FF2B5EF4-FFF2-40B4-BE49-F238E27FC236}">
                <a16:creationId xmlns:a16="http://schemas.microsoft.com/office/drawing/2014/main" id="{652F6CE0-1FDC-6645-9365-A4B1E14DDDEF}"/>
              </a:ext>
            </a:extLst>
          </p:cNvPr>
          <p:cNvSpPr>
            <a:spLocks noGrp="1"/>
          </p:cNvSpPr>
          <p:nvPr>
            <p:ph type="subTitle" idx="1"/>
          </p:nvPr>
        </p:nvSpPr>
        <p:spPr>
          <a:xfrm>
            <a:off x="478800" y="2781692"/>
            <a:ext cx="9720000" cy="648000"/>
          </a:xfrm>
        </p:spPr>
        <p:txBody>
          <a:bodyPr/>
          <a:lstStyle/>
          <a:p>
            <a:r>
              <a:rPr lang="en-US" dirty="0"/>
              <a:t>Invest smart, minimize risk</a:t>
            </a:r>
          </a:p>
        </p:txBody>
      </p:sp>
      <p:sp>
        <p:nvSpPr>
          <p:cNvPr id="9" name="Text Placeholder 8">
            <a:extLst>
              <a:ext uri="{FF2B5EF4-FFF2-40B4-BE49-F238E27FC236}">
                <a16:creationId xmlns:a16="http://schemas.microsoft.com/office/drawing/2014/main" id="{BC026F16-3BB6-194F-81E0-C10EC481D05A}"/>
              </a:ext>
            </a:extLst>
          </p:cNvPr>
          <p:cNvSpPr>
            <a:spLocks noGrp="1"/>
          </p:cNvSpPr>
          <p:nvPr>
            <p:ph type="body" sz="half" idx="2"/>
          </p:nvPr>
        </p:nvSpPr>
        <p:spPr/>
        <p:txBody>
          <a:bodyPr/>
          <a:lstStyle/>
          <a:p>
            <a:endParaRPr lang="en-CA"/>
          </a:p>
        </p:txBody>
      </p:sp>
      <p:sp>
        <p:nvSpPr>
          <p:cNvPr id="10" name="Text Placeholder 9">
            <a:extLst>
              <a:ext uri="{FF2B5EF4-FFF2-40B4-BE49-F238E27FC236}">
                <a16:creationId xmlns:a16="http://schemas.microsoft.com/office/drawing/2014/main" id="{BC99E48C-8C23-0843-9387-69F7AACFB219}"/>
              </a:ext>
            </a:extLst>
          </p:cNvPr>
          <p:cNvSpPr>
            <a:spLocks noGrp="1"/>
          </p:cNvSpPr>
          <p:nvPr>
            <p:ph type="body" sz="half" idx="13"/>
          </p:nvPr>
        </p:nvSpPr>
        <p:spPr/>
        <p:txBody>
          <a:bodyPr/>
          <a:lstStyle/>
          <a:p>
            <a:endParaRPr lang="en-CA"/>
          </a:p>
        </p:txBody>
      </p:sp>
      <p:sp>
        <p:nvSpPr>
          <p:cNvPr id="11" name="Text Placeholder 10">
            <a:extLst>
              <a:ext uri="{FF2B5EF4-FFF2-40B4-BE49-F238E27FC236}">
                <a16:creationId xmlns:a16="http://schemas.microsoft.com/office/drawing/2014/main" id="{D42D2F0E-8712-0849-B679-D0C5856529F5}"/>
              </a:ext>
            </a:extLst>
          </p:cNvPr>
          <p:cNvSpPr>
            <a:spLocks noGrp="1"/>
          </p:cNvSpPr>
          <p:nvPr>
            <p:ph type="body" sz="quarter" idx="14"/>
          </p:nvPr>
        </p:nvSpPr>
        <p:spPr/>
        <p:txBody>
          <a:bodyPr/>
          <a:lstStyle/>
          <a:p>
            <a:endParaRPr lang="en-CA"/>
          </a:p>
        </p:txBody>
      </p:sp>
      <p:sp>
        <p:nvSpPr>
          <p:cNvPr id="7" name="Text Placeholder 4">
            <a:extLst>
              <a:ext uri="{FF2B5EF4-FFF2-40B4-BE49-F238E27FC236}">
                <a16:creationId xmlns:a16="http://schemas.microsoft.com/office/drawing/2014/main" id="{FB9C0073-E551-5340-BC7D-4DBC4106F078}"/>
              </a:ext>
            </a:extLst>
          </p:cNvPr>
          <p:cNvSpPr txBox="1">
            <a:spLocks/>
          </p:cNvSpPr>
          <p:nvPr/>
        </p:nvSpPr>
        <p:spPr>
          <a:xfrm>
            <a:off x="478800" y="6320581"/>
            <a:ext cx="11164824" cy="466785"/>
          </a:xfrm>
          <a:prstGeom prst="rect">
            <a:avLst/>
          </a:prstGeom>
        </p:spPr>
        <p:txBody>
          <a:bodyPr vert="horz" lIns="0" tIns="45720" rIns="0" bIns="45720" rtlCol="0" anchor="ctr">
            <a:noAutofit/>
          </a:bodyPr>
          <a:lstStyle>
            <a:lvl1pPr marL="0" indent="0" algn="l" defTabSz="914400" rtl="0" eaLnBrk="1" latinLnBrk="0" hangingPunct="1">
              <a:lnSpc>
                <a:spcPct val="100000"/>
              </a:lnSpc>
              <a:spcBef>
                <a:spcPts val="0"/>
              </a:spcBef>
              <a:spcAft>
                <a:spcPts val="0"/>
              </a:spcAft>
              <a:buClr>
                <a:schemeClr val="accent1"/>
              </a:buClr>
              <a:buSzPct val="115000"/>
              <a:buFont typeface="Arial" panose="020B0604020202020204" pitchFamily="34" charset="0"/>
              <a:buNone/>
              <a:defRPr sz="160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SzPct val="115000"/>
              <a:buFont typeface="Calibri" panose="020F050202020403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accent1"/>
              </a:buClr>
              <a:buSzPct val="100000"/>
              <a:buFont typeface="Courier New" panose="02070309020205020404" pitchFamily="49"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accent1"/>
              </a:buClr>
              <a:buSzPct val="115000"/>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accent1"/>
              </a:buClr>
              <a:buSzPct val="11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000" dirty="0">
                <a:solidFill>
                  <a:schemeClr val="bg1"/>
                </a:solidFill>
              </a:rPr>
              <a:t>* Insurance GICs are accumulation annuities that are issues by Sun Life Assurance Company of Canada. </a:t>
            </a:r>
          </a:p>
        </p:txBody>
      </p:sp>
    </p:spTree>
    <p:extLst>
      <p:ext uri="{BB962C8B-B14F-4D97-AF65-F5344CB8AC3E}">
        <p14:creationId xmlns:p14="http://schemas.microsoft.com/office/powerpoint/2010/main" val="91283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658A-4995-1541-A1FD-065E2CEE14CF}"/>
              </a:ext>
            </a:extLst>
          </p:cNvPr>
          <p:cNvSpPr>
            <a:spLocks noGrp="1"/>
          </p:cNvSpPr>
          <p:nvPr>
            <p:ph type="ctrTitle"/>
          </p:nvPr>
        </p:nvSpPr>
        <p:spPr/>
        <p:txBody>
          <a:bodyPr/>
          <a:lstStyle/>
          <a:p>
            <a:r>
              <a:rPr lang="en-US" sz="9600" dirty="0"/>
              <a:t>2</a:t>
            </a:r>
            <a:r>
              <a:rPr lang="en-US" sz="6000" dirty="0"/>
              <a:t> </a:t>
            </a:r>
            <a:endParaRPr lang="en-CA" sz="6000" dirty="0"/>
          </a:p>
        </p:txBody>
      </p:sp>
      <p:sp>
        <p:nvSpPr>
          <p:cNvPr id="3" name="Subtitle 2">
            <a:extLst>
              <a:ext uri="{FF2B5EF4-FFF2-40B4-BE49-F238E27FC236}">
                <a16:creationId xmlns:a16="http://schemas.microsoft.com/office/drawing/2014/main" id="{60837DAE-FE7E-584E-AE24-F8A1F036C299}"/>
              </a:ext>
            </a:extLst>
          </p:cNvPr>
          <p:cNvSpPr>
            <a:spLocks noGrp="1"/>
          </p:cNvSpPr>
          <p:nvPr>
            <p:ph type="subTitle" idx="1"/>
          </p:nvPr>
        </p:nvSpPr>
        <p:spPr/>
        <p:txBody>
          <a:bodyPr/>
          <a:lstStyle/>
          <a:p>
            <a:r>
              <a:rPr lang="en-US" dirty="0"/>
              <a:t>Benefits of Insurance GICs - Pension Tax Credit</a:t>
            </a:r>
            <a:endParaRPr lang="en-CA" dirty="0"/>
          </a:p>
        </p:txBody>
      </p:sp>
      <p:sp>
        <p:nvSpPr>
          <p:cNvPr id="5" name="Slide Number Placeholder 4">
            <a:extLst>
              <a:ext uri="{FF2B5EF4-FFF2-40B4-BE49-F238E27FC236}">
                <a16:creationId xmlns:a16="http://schemas.microsoft.com/office/drawing/2014/main" id="{2AB0141A-D730-D141-BC45-77B952B7A8CE}"/>
              </a:ext>
            </a:extLst>
          </p:cNvPr>
          <p:cNvSpPr>
            <a:spLocks noGrp="1"/>
          </p:cNvSpPr>
          <p:nvPr>
            <p:ph type="sldNum" sz="quarter" idx="12"/>
          </p:nvPr>
        </p:nvSpPr>
        <p:spPr/>
        <p:txBody>
          <a:bodyPr/>
          <a:lstStyle/>
          <a:p>
            <a:fld id="{9AA69388-60FF-46E0-B068-9E74D46E27BB}" type="slidenum">
              <a:rPr lang="en-CA" smtClean="0"/>
              <a:pPr/>
              <a:t>10</a:t>
            </a:fld>
            <a:endParaRPr lang="en-CA" dirty="0"/>
          </a:p>
        </p:txBody>
      </p:sp>
    </p:spTree>
    <p:extLst>
      <p:ext uri="{BB962C8B-B14F-4D97-AF65-F5344CB8AC3E}">
        <p14:creationId xmlns:p14="http://schemas.microsoft.com/office/powerpoint/2010/main" val="303615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45A09A-4979-5C4C-B562-E776AA3AFE4F}"/>
              </a:ext>
            </a:extLst>
          </p:cNvPr>
          <p:cNvSpPr>
            <a:spLocks noGrp="1"/>
          </p:cNvSpPr>
          <p:nvPr>
            <p:ph type="sldNum" sz="quarter" idx="12"/>
          </p:nvPr>
        </p:nvSpPr>
        <p:spPr/>
        <p:txBody>
          <a:bodyPr/>
          <a:lstStyle/>
          <a:p>
            <a:fld id="{9AA69388-60FF-46E0-B068-9E74D46E27BB}" type="slidenum">
              <a:rPr lang="en-CA" smtClean="0"/>
              <a:t>11</a:t>
            </a:fld>
            <a:endParaRPr lang="en-CA"/>
          </a:p>
        </p:txBody>
      </p:sp>
      <p:sp>
        <p:nvSpPr>
          <p:cNvPr id="3" name="Content Placeholder 2">
            <a:extLst>
              <a:ext uri="{FF2B5EF4-FFF2-40B4-BE49-F238E27FC236}">
                <a16:creationId xmlns:a16="http://schemas.microsoft.com/office/drawing/2014/main" id="{73A898BB-C8FD-0347-903E-C46F56A8176A}"/>
              </a:ext>
            </a:extLst>
          </p:cNvPr>
          <p:cNvSpPr>
            <a:spLocks noGrp="1"/>
          </p:cNvSpPr>
          <p:nvPr>
            <p:ph idx="14"/>
          </p:nvPr>
        </p:nvSpPr>
        <p:spPr/>
        <p:txBody>
          <a:bodyPr/>
          <a:lstStyle/>
          <a:p>
            <a:pPr marL="0" indent="0">
              <a:buNone/>
            </a:pPr>
            <a:r>
              <a:rPr lang="en-US" sz="3200" b="1" dirty="0"/>
              <a:t>Tax Fairness Program </a:t>
            </a:r>
            <a:endParaRPr lang="en-US" sz="3200" dirty="0"/>
          </a:p>
          <a:p>
            <a:r>
              <a:rPr lang="en-US" dirty="0"/>
              <a:t>Once qualified for the pension tax credit, </a:t>
            </a:r>
            <a:br>
              <a:rPr lang="en-US" dirty="0"/>
            </a:br>
            <a:r>
              <a:rPr lang="en-US" dirty="0"/>
              <a:t>the income becomes eligible for income splitting. </a:t>
            </a:r>
          </a:p>
          <a:p>
            <a:r>
              <a:rPr lang="en-US" dirty="0"/>
              <a:t>Those 65+ can income split up to 50%. </a:t>
            </a:r>
          </a:p>
          <a:p>
            <a:r>
              <a:rPr lang="en-US" dirty="0"/>
              <a:t>More net income for you.</a:t>
            </a:r>
          </a:p>
        </p:txBody>
      </p:sp>
      <p:sp>
        <p:nvSpPr>
          <p:cNvPr id="4" name="Content Placeholder 3">
            <a:extLst>
              <a:ext uri="{FF2B5EF4-FFF2-40B4-BE49-F238E27FC236}">
                <a16:creationId xmlns:a16="http://schemas.microsoft.com/office/drawing/2014/main" id="{48FA4903-483B-3F46-AA8E-DCD05A8E33CF}"/>
              </a:ext>
            </a:extLst>
          </p:cNvPr>
          <p:cNvSpPr>
            <a:spLocks noGrp="1"/>
          </p:cNvSpPr>
          <p:nvPr>
            <p:ph idx="15"/>
          </p:nvPr>
        </p:nvSpPr>
        <p:spPr/>
        <p:txBody>
          <a:bodyPr/>
          <a:lstStyle/>
          <a:p>
            <a:pPr marL="0" indent="0">
              <a:buNone/>
            </a:pPr>
            <a:r>
              <a:rPr lang="en-US" sz="3200" b="1" dirty="0"/>
              <a:t>Eligible</a:t>
            </a:r>
            <a:r>
              <a:rPr lang="en-US" b="1" dirty="0"/>
              <a:t> </a:t>
            </a:r>
            <a:br>
              <a:rPr lang="en-US" b="1" dirty="0"/>
            </a:br>
            <a:r>
              <a:rPr lang="en-US" dirty="0"/>
              <a:t>for the pension tax credit, </a:t>
            </a:r>
            <a:br>
              <a:rPr lang="en-US" dirty="0"/>
            </a:br>
            <a:r>
              <a:rPr lang="en-US" dirty="0"/>
              <a:t>those 65 and older can apply. </a:t>
            </a:r>
          </a:p>
          <a:p>
            <a:pPr marL="0" indent="0">
              <a:buNone/>
            </a:pPr>
            <a:endParaRPr lang="en-CA" dirty="0"/>
          </a:p>
        </p:txBody>
      </p:sp>
      <p:sp>
        <p:nvSpPr>
          <p:cNvPr id="5" name="Text Placeholder 4">
            <a:extLst>
              <a:ext uri="{FF2B5EF4-FFF2-40B4-BE49-F238E27FC236}">
                <a16:creationId xmlns:a16="http://schemas.microsoft.com/office/drawing/2014/main" id="{A1E24FC0-AA2C-734F-823D-5F2396B213D8}"/>
              </a:ext>
            </a:extLst>
          </p:cNvPr>
          <p:cNvSpPr>
            <a:spLocks noGrp="1"/>
          </p:cNvSpPr>
          <p:nvPr>
            <p:ph type="body" idx="1"/>
          </p:nvPr>
        </p:nvSpPr>
        <p:spPr/>
        <p:txBody>
          <a:bodyPr/>
          <a:lstStyle/>
          <a:p>
            <a:endParaRPr lang="en-CA" dirty="0"/>
          </a:p>
        </p:txBody>
      </p:sp>
      <p:sp>
        <p:nvSpPr>
          <p:cNvPr id="7" name="Text Placeholder 6">
            <a:extLst>
              <a:ext uri="{FF2B5EF4-FFF2-40B4-BE49-F238E27FC236}">
                <a16:creationId xmlns:a16="http://schemas.microsoft.com/office/drawing/2014/main" id="{677C263F-E63D-B549-8BAB-BC605EAF9130}"/>
              </a:ext>
            </a:extLst>
          </p:cNvPr>
          <p:cNvSpPr>
            <a:spLocks noGrp="1"/>
          </p:cNvSpPr>
          <p:nvPr>
            <p:ph type="body" sz="half" idx="2"/>
          </p:nvPr>
        </p:nvSpPr>
        <p:spPr/>
        <p:txBody>
          <a:bodyPr/>
          <a:lstStyle/>
          <a:p>
            <a:endParaRPr lang="en-CA"/>
          </a:p>
        </p:txBody>
      </p:sp>
      <p:sp>
        <p:nvSpPr>
          <p:cNvPr id="8" name="Title 7">
            <a:extLst>
              <a:ext uri="{FF2B5EF4-FFF2-40B4-BE49-F238E27FC236}">
                <a16:creationId xmlns:a16="http://schemas.microsoft.com/office/drawing/2014/main" id="{3110EA62-BCE2-E74C-964F-7B946D099E66}"/>
              </a:ext>
            </a:extLst>
          </p:cNvPr>
          <p:cNvSpPr>
            <a:spLocks noGrp="1"/>
          </p:cNvSpPr>
          <p:nvPr>
            <p:ph type="title"/>
          </p:nvPr>
        </p:nvSpPr>
        <p:spPr/>
        <p:txBody>
          <a:bodyPr>
            <a:normAutofit/>
          </a:bodyPr>
          <a:lstStyle/>
          <a:p>
            <a:r>
              <a:rPr lang="en-US" dirty="0"/>
              <a:t>Pension Tax Credit</a:t>
            </a:r>
          </a:p>
        </p:txBody>
      </p:sp>
    </p:spTree>
    <p:extLst>
      <p:ext uri="{BB962C8B-B14F-4D97-AF65-F5344CB8AC3E}">
        <p14:creationId xmlns:p14="http://schemas.microsoft.com/office/powerpoint/2010/main" val="269390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5160ED-7BEE-984A-8458-C29AF26ACC44}"/>
              </a:ext>
            </a:extLst>
          </p:cNvPr>
          <p:cNvSpPr>
            <a:spLocks noGrp="1"/>
          </p:cNvSpPr>
          <p:nvPr>
            <p:ph type="sldNum" sz="quarter" idx="12"/>
          </p:nvPr>
        </p:nvSpPr>
        <p:spPr/>
        <p:txBody>
          <a:bodyPr/>
          <a:lstStyle/>
          <a:p>
            <a:fld id="{9AA69388-60FF-46E0-B068-9E74D46E27BB}" type="slidenum">
              <a:rPr lang="en-CA" smtClean="0"/>
              <a:t>12</a:t>
            </a:fld>
            <a:endParaRPr lang="en-CA"/>
          </a:p>
        </p:txBody>
      </p:sp>
      <p:sp>
        <p:nvSpPr>
          <p:cNvPr id="4" name="Text Placeholder 3">
            <a:extLst>
              <a:ext uri="{FF2B5EF4-FFF2-40B4-BE49-F238E27FC236}">
                <a16:creationId xmlns:a16="http://schemas.microsoft.com/office/drawing/2014/main" id="{2E16C9C1-680E-FC4A-A14C-AC90A3D64FF9}"/>
              </a:ext>
            </a:extLst>
          </p:cNvPr>
          <p:cNvSpPr>
            <a:spLocks noGrp="1"/>
          </p:cNvSpPr>
          <p:nvPr>
            <p:ph type="body" sz="half" idx="2"/>
          </p:nvPr>
        </p:nvSpPr>
        <p:spPr/>
        <p:txBody>
          <a:bodyPr/>
          <a:lstStyle/>
          <a:p>
            <a:endParaRPr lang="en-CA"/>
          </a:p>
        </p:txBody>
      </p:sp>
      <p:sp>
        <p:nvSpPr>
          <p:cNvPr id="5" name="Title 4">
            <a:extLst>
              <a:ext uri="{FF2B5EF4-FFF2-40B4-BE49-F238E27FC236}">
                <a16:creationId xmlns:a16="http://schemas.microsoft.com/office/drawing/2014/main" id="{9AF4918C-6036-8B48-9843-BB86095300A9}"/>
              </a:ext>
            </a:extLst>
          </p:cNvPr>
          <p:cNvSpPr>
            <a:spLocks noGrp="1"/>
          </p:cNvSpPr>
          <p:nvPr>
            <p:ph type="title"/>
          </p:nvPr>
        </p:nvSpPr>
        <p:spPr/>
        <p:txBody>
          <a:bodyPr/>
          <a:lstStyle/>
          <a:p>
            <a:r>
              <a:rPr lang="en-US" dirty="0"/>
              <a:t>T5 slip </a:t>
            </a:r>
            <a:endParaRPr lang="en-CA" dirty="0"/>
          </a:p>
        </p:txBody>
      </p:sp>
      <p:sp>
        <p:nvSpPr>
          <p:cNvPr id="6" name="Text Placeholder 5">
            <a:extLst>
              <a:ext uri="{FF2B5EF4-FFF2-40B4-BE49-F238E27FC236}">
                <a16:creationId xmlns:a16="http://schemas.microsoft.com/office/drawing/2014/main" id="{2AF3D8C2-B63D-3647-9E37-CDE2A941B4E3}"/>
              </a:ext>
            </a:extLst>
          </p:cNvPr>
          <p:cNvSpPr>
            <a:spLocks noGrp="1"/>
          </p:cNvSpPr>
          <p:nvPr>
            <p:ph type="body" idx="1"/>
          </p:nvPr>
        </p:nvSpPr>
        <p:spPr/>
        <p:txBody>
          <a:bodyPr/>
          <a:lstStyle/>
          <a:p>
            <a:r>
              <a:rPr lang="en-US" b="1" dirty="0"/>
              <a:t>$500,000 GIC earning 2.50%</a:t>
            </a:r>
            <a:endParaRPr lang="en-US" dirty="0"/>
          </a:p>
        </p:txBody>
      </p:sp>
      <p:pic>
        <p:nvPicPr>
          <p:cNvPr id="7" name="Picture 6">
            <a:extLst>
              <a:ext uri="{FF2B5EF4-FFF2-40B4-BE49-F238E27FC236}">
                <a16:creationId xmlns:a16="http://schemas.microsoft.com/office/drawing/2014/main" id="{AA8538D3-D535-164C-A55F-3800FFB02FD8}"/>
              </a:ext>
            </a:extLst>
          </p:cNvPr>
          <p:cNvPicPr>
            <a:picLocks noChangeAspect="1"/>
          </p:cNvPicPr>
          <p:nvPr/>
        </p:nvPicPr>
        <p:blipFill>
          <a:blip r:embed="rId3"/>
          <a:stretch>
            <a:fillRect/>
          </a:stretch>
        </p:blipFill>
        <p:spPr>
          <a:xfrm>
            <a:off x="335280" y="1508490"/>
            <a:ext cx="8326909" cy="4312013"/>
          </a:xfrm>
          <a:prstGeom prst="rect">
            <a:avLst/>
          </a:prstGeom>
        </p:spPr>
      </p:pic>
      <p:sp>
        <p:nvSpPr>
          <p:cNvPr id="8" name="TextBox 7">
            <a:extLst>
              <a:ext uri="{FF2B5EF4-FFF2-40B4-BE49-F238E27FC236}">
                <a16:creationId xmlns:a16="http://schemas.microsoft.com/office/drawing/2014/main" id="{5682A4C3-6B55-384C-9F22-A9CDD2572BD0}"/>
              </a:ext>
            </a:extLst>
          </p:cNvPr>
          <p:cNvSpPr txBox="1"/>
          <p:nvPr/>
        </p:nvSpPr>
        <p:spPr>
          <a:xfrm>
            <a:off x="5601600" y="1628507"/>
            <a:ext cx="914400" cy="451901"/>
          </a:xfrm>
          <a:prstGeom prst="rect">
            <a:avLst/>
          </a:prstGeom>
          <a:noFill/>
        </p:spPr>
        <p:txBody>
          <a:bodyPr wrap="none" lIns="0" tIns="72000" rIns="0" bIns="72000" rtlCol="0" anchor="ctr">
            <a:noAutofit/>
          </a:bodyPr>
          <a:lstStyle/>
          <a:p>
            <a:pPr algn="ctr"/>
            <a:r>
              <a:rPr lang="en-CA" sz="1400" dirty="0">
                <a:solidFill>
                  <a:schemeClr val="tx1"/>
                </a:solidFill>
              </a:rPr>
              <a:t>2012</a:t>
            </a:r>
          </a:p>
        </p:txBody>
      </p:sp>
      <p:sp>
        <p:nvSpPr>
          <p:cNvPr id="9" name="TextBox 8">
            <a:extLst>
              <a:ext uri="{FF2B5EF4-FFF2-40B4-BE49-F238E27FC236}">
                <a16:creationId xmlns:a16="http://schemas.microsoft.com/office/drawing/2014/main" id="{8C2FE2BE-57B2-964C-80DB-CBE1CEB92483}"/>
              </a:ext>
            </a:extLst>
          </p:cNvPr>
          <p:cNvSpPr txBox="1"/>
          <p:nvPr/>
        </p:nvSpPr>
        <p:spPr>
          <a:xfrm>
            <a:off x="5775960" y="2198929"/>
            <a:ext cx="914400" cy="241670"/>
          </a:xfrm>
          <a:prstGeom prst="rect">
            <a:avLst/>
          </a:prstGeom>
          <a:noFill/>
        </p:spPr>
        <p:txBody>
          <a:bodyPr wrap="none" lIns="0" tIns="72000" rIns="0" bIns="72000" rtlCol="0" anchor="ctr">
            <a:noAutofit/>
          </a:bodyPr>
          <a:lstStyle/>
          <a:p>
            <a:pPr algn="ctr"/>
            <a:r>
              <a:rPr lang="en-CA" sz="1200" b="1" dirty="0">
                <a:solidFill>
                  <a:schemeClr val="accent1"/>
                </a:solidFill>
              </a:rPr>
              <a:t>$12,500</a:t>
            </a:r>
          </a:p>
        </p:txBody>
      </p:sp>
      <p:sp>
        <p:nvSpPr>
          <p:cNvPr id="10" name="Rectangle 9">
            <a:extLst>
              <a:ext uri="{FF2B5EF4-FFF2-40B4-BE49-F238E27FC236}">
                <a16:creationId xmlns:a16="http://schemas.microsoft.com/office/drawing/2014/main" id="{0D0E1FFB-DEF4-D945-9621-2A1722452741}"/>
              </a:ext>
            </a:extLst>
          </p:cNvPr>
          <p:cNvSpPr/>
          <p:nvPr/>
        </p:nvSpPr>
        <p:spPr>
          <a:xfrm>
            <a:off x="8743463" y="2011680"/>
            <a:ext cx="2874000" cy="1323439"/>
          </a:xfrm>
          <a:prstGeom prst="rect">
            <a:avLst/>
          </a:prstGeom>
        </p:spPr>
        <p:txBody>
          <a:bodyPr wrap="square">
            <a:spAutoFit/>
          </a:bodyPr>
          <a:lstStyle/>
          <a:p>
            <a:r>
              <a:rPr lang="en-US" sz="3200" b="1" dirty="0">
                <a:solidFill>
                  <a:schemeClr val="accent1"/>
                </a:solidFill>
                <a:latin typeface="Calibri" panose="020F0502020204030204" pitchFamily="34" charset="0"/>
                <a:cs typeface="Calibri" panose="020F0502020204030204" pitchFamily="34" charset="0"/>
              </a:rPr>
              <a:t>Box 13</a:t>
            </a:r>
            <a:br>
              <a:rPr lang="en-US" sz="1800" b="1"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Interest from Canadian Sources </a:t>
            </a:r>
            <a:br>
              <a:rPr lang="en-US" sz="1600" b="1"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Includes interest on deposit with GICs</a:t>
            </a:r>
            <a:endParaRPr lang="en-US" sz="18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277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5160ED-7BEE-984A-8458-C29AF26ACC44}"/>
              </a:ext>
            </a:extLst>
          </p:cNvPr>
          <p:cNvSpPr>
            <a:spLocks noGrp="1"/>
          </p:cNvSpPr>
          <p:nvPr>
            <p:ph type="sldNum" sz="quarter" idx="12"/>
          </p:nvPr>
        </p:nvSpPr>
        <p:spPr/>
        <p:txBody>
          <a:bodyPr/>
          <a:lstStyle/>
          <a:p>
            <a:fld id="{9AA69388-60FF-46E0-B068-9E74D46E27BB}" type="slidenum">
              <a:rPr lang="en-CA" smtClean="0"/>
              <a:t>13</a:t>
            </a:fld>
            <a:endParaRPr lang="en-CA"/>
          </a:p>
        </p:txBody>
      </p:sp>
      <p:sp>
        <p:nvSpPr>
          <p:cNvPr id="4" name="Text Placeholder 3">
            <a:extLst>
              <a:ext uri="{FF2B5EF4-FFF2-40B4-BE49-F238E27FC236}">
                <a16:creationId xmlns:a16="http://schemas.microsoft.com/office/drawing/2014/main" id="{2E16C9C1-680E-FC4A-A14C-AC90A3D64FF9}"/>
              </a:ext>
            </a:extLst>
          </p:cNvPr>
          <p:cNvSpPr>
            <a:spLocks noGrp="1"/>
          </p:cNvSpPr>
          <p:nvPr>
            <p:ph type="body" sz="half" idx="2"/>
          </p:nvPr>
        </p:nvSpPr>
        <p:spPr/>
        <p:txBody>
          <a:bodyPr/>
          <a:lstStyle/>
          <a:p>
            <a:endParaRPr lang="en-CA"/>
          </a:p>
        </p:txBody>
      </p:sp>
      <p:sp>
        <p:nvSpPr>
          <p:cNvPr id="5" name="Title 4">
            <a:extLst>
              <a:ext uri="{FF2B5EF4-FFF2-40B4-BE49-F238E27FC236}">
                <a16:creationId xmlns:a16="http://schemas.microsoft.com/office/drawing/2014/main" id="{9AF4918C-6036-8B48-9843-BB86095300A9}"/>
              </a:ext>
            </a:extLst>
          </p:cNvPr>
          <p:cNvSpPr>
            <a:spLocks noGrp="1"/>
          </p:cNvSpPr>
          <p:nvPr>
            <p:ph type="title"/>
          </p:nvPr>
        </p:nvSpPr>
        <p:spPr/>
        <p:txBody>
          <a:bodyPr/>
          <a:lstStyle/>
          <a:p>
            <a:r>
              <a:rPr lang="en-US" dirty="0"/>
              <a:t>T5 slip </a:t>
            </a:r>
            <a:endParaRPr lang="en-CA" dirty="0"/>
          </a:p>
        </p:txBody>
      </p:sp>
      <p:sp>
        <p:nvSpPr>
          <p:cNvPr id="6" name="Text Placeholder 5">
            <a:extLst>
              <a:ext uri="{FF2B5EF4-FFF2-40B4-BE49-F238E27FC236}">
                <a16:creationId xmlns:a16="http://schemas.microsoft.com/office/drawing/2014/main" id="{2AF3D8C2-B63D-3647-9E37-CDE2A941B4E3}"/>
              </a:ext>
            </a:extLst>
          </p:cNvPr>
          <p:cNvSpPr>
            <a:spLocks noGrp="1"/>
          </p:cNvSpPr>
          <p:nvPr>
            <p:ph type="body" idx="1"/>
          </p:nvPr>
        </p:nvSpPr>
        <p:spPr/>
        <p:txBody>
          <a:bodyPr/>
          <a:lstStyle/>
          <a:p>
            <a:r>
              <a:rPr lang="en-US" b="1" dirty="0"/>
              <a:t>$500,000 Insurance GIC earning 2.25%</a:t>
            </a:r>
            <a:endParaRPr lang="en-US" dirty="0"/>
          </a:p>
        </p:txBody>
      </p:sp>
      <p:pic>
        <p:nvPicPr>
          <p:cNvPr id="7" name="Picture 6">
            <a:extLst>
              <a:ext uri="{FF2B5EF4-FFF2-40B4-BE49-F238E27FC236}">
                <a16:creationId xmlns:a16="http://schemas.microsoft.com/office/drawing/2014/main" id="{AA8538D3-D535-164C-A55F-3800FFB02FD8}"/>
              </a:ext>
            </a:extLst>
          </p:cNvPr>
          <p:cNvPicPr>
            <a:picLocks noChangeAspect="1"/>
          </p:cNvPicPr>
          <p:nvPr/>
        </p:nvPicPr>
        <p:blipFill>
          <a:blip r:embed="rId3"/>
          <a:stretch>
            <a:fillRect/>
          </a:stretch>
        </p:blipFill>
        <p:spPr>
          <a:xfrm>
            <a:off x="335280" y="1508490"/>
            <a:ext cx="8326909" cy="4312013"/>
          </a:xfrm>
          <a:prstGeom prst="rect">
            <a:avLst/>
          </a:prstGeom>
        </p:spPr>
      </p:pic>
      <p:sp>
        <p:nvSpPr>
          <p:cNvPr id="8" name="TextBox 7">
            <a:extLst>
              <a:ext uri="{FF2B5EF4-FFF2-40B4-BE49-F238E27FC236}">
                <a16:creationId xmlns:a16="http://schemas.microsoft.com/office/drawing/2014/main" id="{5682A4C3-6B55-384C-9F22-A9CDD2572BD0}"/>
              </a:ext>
            </a:extLst>
          </p:cNvPr>
          <p:cNvSpPr txBox="1"/>
          <p:nvPr/>
        </p:nvSpPr>
        <p:spPr>
          <a:xfrm>
            <a:off x="5601600" y="1628507"/>
            <a:ext cx="914400" cy="451901"/>
          </a:xfrm>
          <a:prstGeom prst="rect">
            <a:avLst/>
          </a:prstGeom>
          <a:noFill/>
        </p:spPr>
        <p:txBody>
          <a:bodyPr wrap="none" lIns="0" tIns="72000" rIns="0" bIns="72000" rtlCol="0" anchor="ctr">
            <a:noAutofit/>
          </a:bodyPr>
          <a:lstStyle/>
          <a:p>
            <a:pPr algn="ctr"/>
            <a:r>
              <a:rPr lang="en-CA" sz="1400" dirty="0">
                <a:solidFill>
                  <a:schemeClr val="tx1"/>
                </a:solidFill>
              </a:rPr>
              <a:t>2012</a:t>
            </a:r>
          </a:p>
        </p:txBody>
      </p:sp>
      <p:sp>
        <p:nvSpPr>
          <p:cNvPr id="9" name="TextBox 8">
            <a:extLst>
              <a:ext uri="{FF2B5EF4-FFF2-40B4-BE49-F238E27FC236}">
                <a16:creationId xmlns:a16="http://schemas.microsoft.com/office/drawing/2014/main" id="{8C2FE2BE-57B2-964C-80DB-CBE1CEB92483}"/>
              </a:ext>
            </a:extLst>
          </p:cNvPr>
          <p:cNvSpPr txBox="1"/>
          <p:nvPr/>
        </p:nvSpPr>
        <p:spPr>
          <a:xfrm>
            <a:off x="2987040" y="3294372"/>
            <a:ext cx="914400" cy="241670"/>
          </a:xfrm>
          <a:prstGeom prst="rect">
            <a:avLst/>
          </a:prstGeom>
          <a:noFill/>
        </p:spPr>
        <p:txBody>
          <a:bodyPr wrap="none" lIns="0" tIns="72000" rIns="0" bIns="72000" rtlCol="0" anchor="ctr">
            <a:noAutofit/>
          </a:bodyPr>
          <a:lstStyle/>
          <a:p>
            <a:pPr algn="ctr"/>
            <a:r>
              <a:rPr lang="en-CA" sz="1200" b="1" dirty="0">
                <a:solidFill>
                  <a:schemeClr val="accent1"/>
                </a:solidFill>
              </a:rPr>
              <a:t>$11,250</a:t>
            </a:r>
          </a:p>
        </p:txBody>
      </p:sp>
      <p:sp>
        <p:nvSpPr>
          <p:cNvPr id="10" name="Rectangle 9">
            <a:extLst>
              <a:ext uri="{FF2B5EF4-FFF2-40B4-BE49-F238E27FC236}">
                <a16:creationId xmlns:a16="http://schemas.microsoft.com/office/drawing/2014/main" id="{0D0E1FFB-DEF4-D945-9621-2A1722452741}"/>
              </a:ext>
            </a:extLst>
          </p:cNvPr>
          <p:cNvSpPr/>
          <p:nvPr/>
        </p:nvSpPr>
        <p:spPr>
          <a:xfrm>
            <a:off x="8670091" y="1898513"/>
            <a:ext cx="2874000" cy="3077766"/>
          </a:xfrm>
          <a:prstGeom prst="rect">
            <a:avLst/>
          </a:prstGeom>
        </p:spPr>
        <p:txBody>
          <a:bodyPr wrap="square">
            <a:spAutoFit/>
          </a:bodyPr>
          <a:lstStyle/>
          <a:p>
            <a:r>
              <a:rPr lang="en-US" sz="3200" b="1" dirty="0">
                <a:solidFill>
                  <a:schemeClr val="accent1"/>
                </a:solidFill>
                <a:latin typeface="Calibri" panose="020F0502020204030204" pitchFamily="34" charset="0"/>
                <a:cs typeface="Calibri" panose="020F0502020204030204" pitchFamily="34" charset="0"/>
              </a:rPr>
              <a:t>Box 19</a:t>
            </a:r>
            <a:br>
              <a:rPr lang="en-US" sz="1800" b="1" dirty="0">
                <a:latin typeface="Calibri" panose="020F0502020204030204" pitchFamily="34" charset="0"/>
                <a:cs typeface="Calibri" panose="020F0502020204030204" pitchFamily="34" charset="0"/>
              </a:rPr>
            </a:br>
            <a:r>
              <a:rPr lang="en-US" b="1" dirty="0"/>
              <a:t>Accrued income: Insurance GICs </a:t>
            </a:r>
            <a:br>
              <a:rPr lang="en-US" b="1" dirty="0"/>
            </a:br>
            <a:r>
              <a:rPr lang="en-US" sz="1600" dirty="0"/>
              <a:t>If you are 65 and older at the end of the year you can report this as pension income on our income tax (line 115 of your return) otherwise it acts as interest (line 121 of your return)</a:t>
            </a:r>
          </a:p>
          <a:p>
            <a:endParaRPr lang="en-US" sz="1800" dirty="0">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8DD4824-E70E-6743-A3B1-EBE8918442F1}"/>
              </a:ext>
            </a:extLst>
          </p:cNvPr>
          <p:cNvSpPr txBox="1"/>
          <p:nvPr/>
        </p:nvSpPr>
        <p:spPr>
          <a:xfrm>
            <a:off x="2072640" y="3294372"/>
            <a:ext cx="914400" cy="241670"/>
          </a:xfrm>
          <a:prstGeom prst="rect">
            <a:avLst/>
          </a:prstGeom>
          <a:noFill/>
        </p:spPr>
        <p:txBody>
          <a:bodyPr wrap="none" lIns="0" tIns="72000" rIns="0" bIns="72000" rtlCol="0" anchor="ctr">
            <a:noAutofit/>
          </a:bodyPr>
          <a:lstStyle/>
          <a:p>
            <a:pPr algn="ctr"/>
            <a:r>
              <a:rPr lang="en-CA" sz="1200" b="1" dirty="0">
                <a:solidFill>
                  <a:schemeClr val="accent1"/>
                </a:solidFill>
              </a:rPr>
              <a:t>19</a:t>
            </a:r>
          </a:p>
        </p:txBody>
      </p:sp>
    </p:spTree>
    <p:extLst>
      <p:ext uri="{BB962C8B-B14F-4D97-AF65-F5344CB8AC3E}">
        <p14:creationId xmlns:p14="http://schemas.microsoft.com/office/powerpoint/2010/main" val="310068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DE9E18-719B-DB45-A21F-2C8AC9B2741E}"/>
              </a:ext>
            </a:extLst>
          </p:cNvPr>
          <p:cNvSpPr>
            <a:spLocks noGrp="1"/>
          </p:cNvSpPr>
          <p:nvPr>
            <p:ph type="sldNum" sz="quarter" idx="12"/>
          </p:nvPr>
        </p:nvSpPr>
        <p:spPr/>
        <p:txBody>
          <a:bodyPr/>
          <a:lstStyle/>
          <a:p>
            <a:fld id="{9AA69388-60FF-46E0-B068-9E74D46E27BB}" type="slidenum">
              <a:rPr lang="en-CA" smtClean="0"/>
              <a:t>14</a:t>
            </a:fld>
            <a:endParaRPr lang="en-CA"/>
          </a:p>
        </p:txBody>
      </p:sp>
      <p:graphicFrame>
        <p:nvGraphicFramePr>
          <p:cNvPr id="7" name="Table 7">
            <a:extLst>
              <a:ext uri="{FF2B5EF4-FFF2-40B4-BE49-F238E27FC236}">
                <a16:creationId xmlns:a16="http://schemas.microsoft.com/office/drawing/2014/main" id="{81167FD0-2F3E-E34D-9A59-76D7959AE87F}"/>
              </a:ext>
            </a:extLst>
          </p:cNvPr>
          <p:cNvGraphicFramePr>
            <a:graphicFrameLocks noGrp="1"/>
          </p:cNvGraphicFramePr>
          <p:nvPr>
            <p:ph idx="13"/>
            <p:extLst>
              <p:ext uri="{D42A27DB-BD31-4B8C-83A1-F6EECF244321}">
                <p14:modId xmlns:p14="http://schemas.microsoft.com/office/powerpoint/2010/main" val="2053173091"/>
              </p:ext>
            </p:extLst>
          </p:nvPr>
        </p:nvGraphicFramePr>
        <p:xfrm>
          <a:off x="479425" y="1412875"/>
          <a:ext cx="11159373" cy="2473325"/>
        </p:xfrm>
        <a:graphic>
          <a:graphicData uri="http://schemas.openxmlformats.org/drawingml/2006/table">
            <a:tbl>
              <a:tblPr firstRow="1" bandRow="1">
                <a:tableStyleId>{2D5ABB26-0587-4C30-8999-92F81FD0307C}</a:tableStyleId>
              </a:tblPr>
              <a:tblGrid>
                <a:gridCol w="3719791">
                  <a:extLst>
                    <a:ext uri="{9D8B030D-6E8A-4147-A177-3AD203B41FA5}">
                      <a16:colId xmlns:a16="http://schemas.microsoft.com/office/drawing/2014/main" val="1663592501"/>
                    </a:ext>
                  </a:extLst>
                </a:gridCol>
                <a:gridCol w="3719791">
                  <a:extLst>
                    <a:ext uri="{9D8B030D-6E8A-4147-A177-3AD203B41FA5}">
                      <a16:colId xmlns:a16="http://schemas.microsoft.com/office/drawing/2014/main" val="1939323441"/>
                    </a:ext>
                  </a:extLst>
                </a:gridCol>
                <a:gridCol w="3719791">
                  <a:extLst>
                    <a:ext uri="{9D8B030D-6E8A-4147-A177-3AD203B41FA5}">
                      <a16:colId xmlns:a16="http://schemas.microsoft.com/office/drawing/2014/main" val="1622609408"/>
                    </a:ext>
                  </a:extLst>
                </a:gridCol>
              </a:tblGrid>
              <a:tr h="741998">
                <a:tc>
                  <a:txBody>
                    <a:bodyPr/>
                    <a:lstStyle/>
                    <a:p>
                      <a:endParaRPr lang="en-CA" sz="1800" dirty="0"/>
                    </a:p>
                  </a:txBody>
                  <a:tcPr anchor="ctr">
                    <a:lnB w="6350" cap="flat" cmpd="sng" algn="ctr">
                      <a:solidFill>
                        <a:schemeClr val="tx2"/>
                      </a:solidFill>
                      <a:prstDash val="solid"/>
                      <a:round/>
                      <a:headEnd type="none" w="med" len="med"/>
                      <a:tailEnd type="none" w="med" len="med"/>
                    </a:lnB>
                  </a:tcPr>
                </a:tc>
                <a:tc>
                  <a:txBody>
                    <a:bodyPr/>
                    <a:lstStyle/>
                    <a:p>
                      <a:r>
                        <a:rPr lang="en-CA" sz="1800" b="1" dirty="0"/>
                        <a:t>Men</a:t>
                      </a:r>
                    </a:p>
                  </a:txBody>
                  <a:tcPr anchor="ctr">
                    <a:lnB w="6350" cap="flat" cmpd="sng" algn="ctr">
                      <a:solidFill>
                        <a:schemeClr val="tx2"/>
                      </a:solidFill>
                      <a:prstDash val="solid"/>
                      <a:round/>
                      <a:headEnd type="none" w="med" len="med"/>
                      <a:tailEnd type="none" w="med" len="med"/>
                    </a:lnB>
                  </a:tcPr>
                </a:tc>
                <a:tc>
                  <a:txBody>
                    <a:bodyPr/>
                    <a:lstStyle/>
                    <a:p>
                      <a:r>
                        <a:rPr lang="en-CA" sz="1800" b="1" dirty="0"/>
                        <a:t>Women</a:t>
                      </a:r>
                    </a:p>
                  </a:txBody>
                  <a:tcPr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82991832"/>
                  </a:ext>
                </a:extLst>
              </a:tr>
              <a:tr h="577109">
                <a:tc>
                  <a:txBody>
                    <a:bodyPr/>
                    <a:lstStyle/>
                    <a:p>
                      <a:r>
                        <a:rPr lang="en-CA" sz="1800" b="1" dirty="0"/>
                        <a:t>Age</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CA" sz="1800" dirty="0"/>
                        <a:t>65</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CA" sz="1800" dirty="0"/>
                        <a:t>65</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99105544"/>
                  </a:ext>
                </a:extLst>
              </a:tr>
              <a:tr h="577109">
                <a:tc>
                  <a:txBody>
                    <a:bodyPr/>
                    <a:lstStyle/>
                    <a:p>
                      <a:r>
                        <a:rPr lang="en-CA" sz="1800" b="1" dirty="0"/>
                        <a:t>Net Income</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CA" sz="1800" dirty="0"/>
                        <a:t>$100,000</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CA" sz="1800" dirty="0"/>
                        <a:t>$25,000</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75084939"/>
                  </a:ext>
                </a:extLst>
              </a:tr>
              <a:tr h="577109">
                <a:tc>
                  <a:txBody>
                    <a:bodyPr/>
                    <a:lstStyle/>
                    <a:p>
                      <a:r>
                        <a:rPr lang="en-CA" sz="1800" b="1" dirty="0"/>
                        <a:t>MTR (BC)</a:t>
                      </a:r>
                    </a:p>
                  </a:txBody>
                  <a:tcPr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CA" sz="1800" dirty="0"/>
                        <a:t>45.70%</a:t>
                      </a:r>
                    </a:p>
                  </a:txBody>
                  <a:tcPr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CA" sz="1800" dirty="0"/>
                        <a:t>23.30%</a:t>
                      </a:r>
                    </a:p>
                  </a:txBody>
                  <a:tcPr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84133144"/>
                  </a:ext>
                </a:extLst>
              </a:tr>
            </a:tbl>
          </a:graphicData>
        </a:graphic>
      </p:graphicFrame>
      <p:sp>
        <p:nvSpPr>
          <p:cNvPr id="5" name="Text Placeholder 4">
            <a:extLst>
              <a:ext uri="{FF2B5EF4-FFF2-40B4-BE49-F238E27FC236}">
                <a16:creationId xmlns:a16="http://schemas.microsoft.com/office/drawing/2014/main" id="{7EB414CE-2451-3345-BDF5-EFB37E8C98A4}"/>
              </a:ext>
            </a:extLst>
          </p:cNvPr>
          <p:cNvSpPr>
            <a:spLocks noGrp="1"/>
          </p:cNvSpPr>
          <p:nvPr>
            <p:ph type="body" sz="half" idx="2"/>
          </p:nvPr>
        </p:nvSpPr>
        <p:spPr/>
        <p:txBody>
          <a:bodyPr/>
          <a:lstStyle/>
          <a:p>
            <a:endParaRPr lang="en-CA"/>
          </a:p>
        </p:txBody>
      </p:sp>
      <p:sp>
        <p:nvSpPr>
          <p:cNvPr id="6" name="Title 5">
            <a:extLst>
              <a:ext uri="{FF2B5EF4-FFF2-40B4-BE49-F238E27FC236}">
                <a16:creationId xmlns:a16="http://schemas.microsoft.com/office/drawing/2014/main" id="{DD6CFC01-A44F-244F-938F-32F92B5A5D72}"/>
              </a:ext>
            </a:extLst>
          </p:cNvPr>
          <p:cNvSpPr>
            <a:spLocks noGrp="1"/>
          </p:cNvSpPr>
          <p:nvPr>
            <p:ph type="title"/>
          </p:nvPr>
        </p:nvSpPr>
        <p:spPr/>
        <p:txBody>
          <a:bodyPr/>
          <a:lstStyle/>
          <a:p>
            <a:r>
              <a:rPr lang="en-US" dirty="0"/>
              <a:t>Pension splitting illustration </a:t>
            </a:r>
            <a:endParaRPr lang="en-CA" dirty="0"/>
          </a:p>
        </p:txBody>
      </p:sp>
    </p:spTree>
    <p:extLst>
      <p:ext uri="{BB962C8B-B14F-4D97-AF65-F5344CB8AC3E}">
        <p14:creationId xmlns:p14="http://schemas.microsoft.com/office/powerpoint/2010/main" val="381256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281AFD-8A76-3842-8B53-4704432A4969}"/>
              </a:ext>
            </a:extLst>
          </p:cNvPr>
          <p:cNvSpPr>
            <a:spLocks noGrp="1"/>
          </p:cNvSpPr>
          <p:nvPr>
            <p:ph type="sldNum" sz="quarter" idx="12"/>
          </p:nvPr>
        </p:nvSpPr>
        <p:spPr>
          <a:xfrm>
            <a:off x="0" y="6487578"/>
            <a:ext cx="478800" cy="365125"/>
          </a:xfrm>
        </p:spPr>
        <p:txBody>
          <a:bodyPr/>
          <a:lstStyle/>
          <a:p>
            <a:fld id="{9AA69388-60FF-46E0-B068-9E74D46E27BB}" type="slidenum">
              <a:rPr lang="en-CA" smtClean="0"/>
              <a:pPr/>
              <a:t>15</a:t>
            </a:fld>
            <a:endParaRPr lang="en-CA"/>
          </a:p>
        </p:txBody>
      </p:sp>
      <p:graphicFrame>
        <p:nvGraphicFramePr>
          <p:cNvPr id="12" name="Table 12">
            <a:extLst>
              <a:ext uri="{FF2B5EF4-FFF2-40B4-BE49-F238E27FC236}">
                <a16:creationId xmlns:a16="http://schemas.microsoft.com/office/drawing/2014/main" id="{AB7D33E0-330E-D24A-B356-63BF70BA8A13}"/>
              </a:ext>
            </a:extLst>
          </p:cNvPr>
          <p:cNvGraphicFramePr>
            <a:graphicFrameLocks noGrp="1"/>
          </p:cNvGraphicFramePr>
          <p:nvPr>
            <p:ph idx="13"/>
            <p:extLst>
              <p:ext uri="{D42A27DB-BD31-4B8C-83A1-F6EECF244321}">
                <p14:modId xmlns:p14="http://schemas.microsoft.com/office/powerpoint/2010/main" val="3431302712"/>
              </p:ext>
            </p:extLst>
          </p:nvPr>
        </p:nvGraphicFramePr>
        <p:xfrm>
          <a:off x="495199" y="1044001"/>
          <a:ext cx="6696075" cy="4394200"/>
        </p:xfrm>
        <a:graphic>
          <a:graphicData uri="http://schemas.openxmlformats.org/drawingml/2006/table">
            <a:tbl>
              <a:tblPr firstRow="1" bandRow="1">
                <a:tableStyleId>{5C22544A-7EE6-4342-B048-85BDC9FD1C3A}</a:tableStyleId>
              </a:tblPr>
              <a:tblGrid>
                <a:gridCol w="2232025">
                  <a:extLst>
                    <a:ext uri="{9D8B030D-6E8A-4147-A177-3AD203B41FA5}">
                      <a16:colId xmlns:a16="http://schemas.microsoft.com/office/drawing/2014/main" val="1653452840"/>
                    </a:ext>
                  </a:extLst>
                </a:gridCol>
                <a:gridCol w="2232025">
                  <a:extLst>
                    <a:ext uri="{9D8B030D-6E8A-4147-A177-3AD203B41FA5}">
                      <a16:colId xmlns:a16="http://schemas.microsoft.com/office/drawing/2014/main" val="2357067397"/>
                    </a:ext>
                  </a:extLst>
                </a:gridCol>
                <a:gridCol w="2232025">
                  <a:extLst>
                    <a:ext uri="{9D8B030D-6E8A-4147-A177-3AD203B41FA5}">
                      <a16:colId xmlns:a16="http://schemas.microsoft.com/office/drawing/2014/main" val="3774131409"/>
                    </a:ext>
                  </a:extLst>
                </a:gridCol>
              </a:tblGrid>
              <a:tr h="549275">
                <a:tc>
                  <a:txBody>
                    <a:bodyPr/>
                    <a:lstStyle/>
                    <a:p>
                      <a:endParaRPr lang="en-US" sz="1800" dirty="0">
                        <a:solidFill>
                          <a:srgbClr val="FFFFFF"/>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effectLst/>
                          <a:latin typeface="Calibri" panose="020F0502020204030204" pitchFamily="34" charset="0"/>
                          <a:cs typeface="Calibri" panose="020F0502020204030204" pitchFamily="34" charset="0"/>
                        </a:rPr>
                        <a:t>GIC </a:t>
                      </a:r>
                      <a:endParaRPr lang="en-US" sz="1800" dirty="0">
                        <a:solidFill>
                          <a:schemeClr val="tx2"/>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effectLst/>
                          <a:latin typeface="Calibri" panose="020F0502020204030204" pitchFamily="34" charset="0"/>
                          <a:cs typeface="Calibri" panose="020F0502020204030204" pitchFamily="34" charset="0"/>
                        </a:rPr>
                        <a:t>Insurance GIC </a:t>
                      </a:r>
                      <a:endParaRPr lang="en-US" sz="1800" dirty="0">
                        <a:solidFill>
                          <a:schemeClr val="tx2"/>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597611"/>
                  </a:ext>
                </a:extLst>
              </a:tr>
              <a:tr h="549275">
                <a:tc>
                  <a:txBody>
                    <a:bodyPr/>
                    <a:lstStyle/>
                    <a:p>
                      <a:r>
                        <a:rPr lang="en-US" b="1" dirty="0">
                          <a:effectLst/>
                          <a:latin typeface="Calibri" panose="020F0502020204030204" pitchFamily="34" charset="0"/>
                          <a:cs typeface="Calibri" panose="020F0502020204030204" pitchFamily="34" charset="0"/>
                        </a:rPr>
                        <a:t>Investment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effectLst/>
                          <a:latin typeface="Calibri" panose="020F0502020204030204" pitchFamily="34" charset="0"/>
                          <a:cs typeface="Calibri" panose="020F0502020204030204" pitchFamily="34" charset="0"/>
                        </a:rPr>
                        <a:t>$500,000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$500,000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3816021"/>
                  </a:ext>
                </a:extLst>
              </a:tr>
              <a:tr h="549275">
                <a:tc>
                  <a:txBody>
                    <a:bodyPr/>
                    <a:lstStyle/>
                    <a:p>
                      <a:r>
                        <a:rPr lang="en-US" b="1" dirty="0">
                          <a:effectLst/>
                          <a:latin typeface="Calibri" panose="020F0502020204030204" pitchFamily="34" charset="0"/>
                          <a:cs typeface="Calibri" panose="020F0502020204030204" pitchFamily="34" charset="0"/>
                        </a:rPr>
                        <a:t>Term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effectLst/>
                          <a:latin typeface="Calibri" panose="020F0502020204030204" pitchFamily="34" charset="0"/>
                          <a:cs typeface="Calibri" panose="020F0502020204030204" pitchFamily="34" charset="0"/>
                        </a:rPr>
                        <a:t>5 years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5 years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6462304"/>
                  </a:ext>
                </a:extLst>
              </a:tr>
              <a:tr h="549275">
                <a:tc>
                  <a:txBody>
                    <a:bodyPr/>
                    <a:lstStyle/>
                    <a:p>
                      <a:r>
                        <a:rPr lang="en-US" b="1" dirty="0">
                          <a:effectLst/>
                          <a:latin typeface="Calibri" panose="020F0502020204030204" pitchFamily="34" charset="0"/>
                          <a:cs typeface="Calibri" panose="020F0502020204030204" pitchFamily="34" charset="0"/>
                        </a:rPr>
                        <a:t>Rate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effectLst/>
                          <a:latin typeface="Calibri" panose="020F0502020204030204" pitchFamily="34" charset="0"/>
                          <a:cs typeface="Calibri" panose="020F0502020204030204" pitchFamily="34" charset="0"/>
                        </a:rPr>
                        <a:t>2.50% </a:t>
                      </a:r>
                      <a:endParaRPr lang="en-US" dirty="0">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effectLst/>
                          <a:latin typeface="Calibri" panose="020F0502020204030204" pitchFamily="34" charset="0"/>
                          <a:cs typeface="Calibri" panose="020F0502020204030204" pitchFamily="34" charset="0"/>
                        </a:rPr>
                        <a:t>2.25% </a:t>
                      </a:r>
                      <a:endParaRPr lang="en-US">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8113399"/>
                  </a:ext>
                </a:extLst>
              </a:tr>
              <a:tr h="549275">
                <a:tc>
                  <a:txBody>
                    <a:bodyPr/>
                    <a:lstStyle/>
                    <a:p>
                      <a:r>
                        <a:rPr lang="en-US" b="1" dirty="0">
                          <a:effectLst/>
                          <a:latin typeface="Calibri" panose="020F0502020204030204" pitchFamily="34" charset="0"/>
                          <a:cs typeface="Calibri" panose="020F0502020204030204" pitchFamily="34" charset="0"/>
                        </a:rPr>
                        <a:t>Gross investment income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$12,500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$11,250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4192094"/>
                  </a:ext>
                </a:extLst>
              </a:tr>
              <a:tr h="549275">
                <a:tc>
                  <a:txBody>
                    <a:bodyPr/>
                    <a:lstStyle/>
                    <a:p>
                      <a:r>
                        <a:rPr lang="en-US" b="1" dirty="0">
                          <a:effectLst/>
                          <a:latin typeface="Calibri" panose="020F0502020204030204" pitchFamily="34" charset="0"/>
                          <a:cs typeface="Calibri" panose="020F0502020204030204" pitchFamily="34" charset="0"/>
                        </a:rPr>
                        <a:t>Taxes paid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effectLst/>
                          <a:latin typeface="Calibri" panose="020F0502020204030204" pitchFamily="34" charset="0"/>
                          <a:cs typeface="Calibri" panose="020F0502020204030204" pitchFamily="34" charset="0"/>
                        </a:rPr>
                        <a:t>$(5,713)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$(5,141)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4983507"/>
                  </a:ext>
                </a:extLst>
              </a:tr>
              <a:tr h="549275">
                <a:tc>
                  <a:txBody>
                    <a:bodyPr/>
                    <a:lstStyle/>
                    <a:p>
                      <a:r>
                        <a:rPr lang="en-US" b="1" dirty="0">
                          <a:effectLst/>
                          <a:latin typeface="Calibri" panose="020F0502020204030204" pitchFamily="34" charset="0"/>
                          <a:cs typeface="Calibri" panose="020F0502020204030204" pitchFamily="34" charset="0"/>
                        </a:rPr>
                        <a:t>After tax return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effectLst/>
                          <a:latin typeface="Calibri" panose="020F0502020204030204" pitchFamily="34" charset="0"/>
                          <a:cs typeface="Calibri" panose="020F0502020204030204" pitchFamily="34" charset="0"/>
                        </a:rPr>
                        <a:t>$6,788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$6,109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1522937"/>
                  </a:ext>
                </a:extLst>
              </a:tr>
              <a:tr h="549275">
                <a:tc gridSpan="3">
                  <a:txBody>
                    <a:bodyPr/>
                    <a:lstStyle/>
                    <a:p>
                      <a:pPr algn="r"/>
                      <a:r>
                        <a:rPr lang="en-US" b="1" dirty="0">
                          <a:effectLst/>
                          <a:latin typeface="Calibri" panose="020F0502020204030204" pitchFamily="34" charset="0"/>
                          <a:cs typeface="Calibri" panose="020F0502020204030204" pitchFamily="34" charset="0"/>
                        </a:rPr>
                        <a:t> </a:t>
                      </a:r>
                    </a:p>
                  </a:txBody>
                  <a:tcPr marL="47625" marR="47625"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effectLst/>
                        <a:latin typeface="Arial" panose="020B0604020202020204" pitchFamily="34" charset="0"/>
                      </a:endParaRPr>
                    </a:p>
                  </a:txBody>
                  <a:tcPr marL="47625" marR="47625" marT="0" marB="0">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effectLst/>
                        <a:latin typeface="Arial" panose="020B0604020202020204" pitchFamily="34" charset="0"/>
                      </a:endParaRPr>
                    </a:p>
                  </a:txBody>
                  <a:tcPr marL="47625" marR="47625" marT="0" marB="0">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515754"/>
                  </a:ext>
                </a:extLst>
              </a:tr>
            </a:tbl>
          </a:graphicData>
        </a:graphic>
      </p:graphicFrame>
      <p:sp>
        <p:nvSpPr>
          <p:cNvPr id="6" name="Title 5">
            <a:extLst>
              <a:ext uri="{FF2B5EF4-FFF2-40B4-BE49-F238E27FC236}">
                <a16:creationId xmlns:a16="http://schemas.microsoft.com/office/drawing/2014/main" id="{B7219A14-EAAB-EA44-9EB1-BC9892CF4B08}"/>
              </a:ext>
            </a:extLst>
          </p:cNvPr>
          <p:cNvSpPr>
            <a:spLocks noGrp="1"/>
          </p:cNvSpPr>
          <p:nvPr>
            <p:ph type="title"/>
          </p:nvPr>
        </p:nvSpPr>
        <p:spPr>
          <a:xfrm>
            <a:off x="479424" y="1"/>
            <a:ext cx="11159375" cy="1044000"/>
          </a:xfrm>
        </p:spPr>
        <p:txBody>
          <a:bodyPr>
            <a:normAutofit/>
          </a:bodyPr>
          <a:lstStyle/>
          <a:p>
            <a:br>
              <a:rPr lang="en-US" dirty="0"/>
            </a:br>
            <a:r>
              <a:rPr lang="en-US" dirty="0"/>
              <a:t>Pension splitting illustration </a:t>
            </a:r>
            <a:endParaRPr lang="en-CA" dirty="0"/>
          </a:p>
        </p:txBody>
      </p:sp>
    </p:spTree>
    <p:extLst>
      <p:ext uri="{BB962C8B-B14F-4D97-AF65-F5344CB8AC3E}">
        <p14:creationId xmlns:p14="http://schemas.microsoft.com/office/powerpoint/2010/main" val="355885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281AFD-8A76-3842-8B53-4704432A4969}"/>
              </a:ext>
            </a:extLst>
          </p:cNvPr>
          <p:cNvSpPr>
            <a:spLocks noGrp="1"/>
          </p:cNvSpPr>
          <p:nvPr>
            <p:ph type="sldNum" sz="quarter" idx="12"/>
          </p:nvPr>
        </p:nvSpPr>
        <p:spPr>
          <a:xfrm>
            <a:off x="0" y="6487578"/>
            <a:ext cx="478800" cy="365125"/>
          </a:xfrm>
        </p:spPr>
        <p:txBody>
          <a:bodyPr/>
          <a:lstStyle/>
          <a:p>
            <a:fld id="{9AA69388-60FF-46E0-B068-9E74D46E27BB}" type="slidenum">
              <a:rPr lang="en-CA" smtClean="0"/>
              <a:pPr/>
              <a:t>16</a:t>
            </a:fld>
            <a:endParaRPr lang="en-CA"/>
          </a:p>
        </p:txBody>
      </p:sp>
      <p:graphicFrame>
        <p:nvGraphicFramePr>
          <p:cNvPr id="12" name="Table 12">
            <a:extLst>
              <a:ext uri="{FF2B5EF4-FFF2-40B4-BE49-F238E27FC236}">
                <a16:creationId xmlns:a16="http://schemas.microsoft.com/office/drawing/2014/main" id="{AB7D33E0-330E-D24A-B356-63BF70BA8A13}"/>
              </a:ext>
            </a:extLst>
          </p:cNvPr>
          <p:cNvGraphicFramePr>
            <a:graphicFrameLocks noGrp="1"/>
          </p:cNvGraphicFramePr>
          <p:nvPr>
            <p:ph idx="13"/>
            <p:extLst>
              <p:ext uri="{D42A27DB-BD31-4B8C-83A1-F6EECF244321}">
                <p14:modId xmlns:p14="http://schemas.microsoft.com/office/powerpoint/2010/main" val="935911607"/>
              </p:ext>
            </p:extLst>
          </p:nvPr>
        </p:nvGraphicFramePr>
        <p:xfrm>
          <a:off x="478674" y="1044001"/>
          <a:ext cx="11160125" cy="4394200"/>
        </p:xfrm>
        <a:graphic>
          <a:graphicData uri="http://schemas.openxmlformats.org/drawingml/2006/table">
            <a:tbl>
              <a:tblPr firstRow="1" bandRow="1">
                <a:tableStyleId>{5C22544A-7EE6-4342-B048-85BDC9FD1C3A}</a:tableStyleId>
              </a:tblPr>
              <a:tblGrid>
                <a:gridCol w="2232025">
                  <a:extLst>
                    <a:ext uri="{9D8B030D-6E8A-4147-A177-3AD203B41FA5}">
                      <a16:colId xmlns:a16="http://schemas.microsoft.com/office/drawing/2014/main" val="1653452840"/>
                    </a:ext>
                  </a:extLst>
                </a:gridCol>
                <a:gridCol w="2232025">
                  <a:extLst>
                    <a:ext uri="{9D8B030D-6E8A-4147-A177-3AD203B41FA5}">
                      <a16:colId xmlns:a16="http://schemas.microsoft.com/office/drawing/2014/main" val="2357067397"/>
                    </a:ext>
                  </a:extLst>
                </a:gridCol>
                <a:gridCol w="2232025">
                  <a:extLst>
                    <a:ext uri="{9D8B030D-6E8A-4147-A177-3AD203B41FA5}">
                      <a16:colId xmlns:a16="http://schemas.microsoft.com/office/drawing/2014/main" val="3774131409"/>
                    </a:ext>
                  </a:extLst>
                </a:gridCol>
                <a:gridCol w="2232025">
                  <a:extLst>
                    <a:ext uri="{9D8B030D-6E8A-4147-A177-3AD203B41FA5}">
                      <a16:colId xmlns:a16="http://schemas.microsoft.com/office/drawing/2014/main" val="1944511409"/>
                    </a:ext>
                  </a:extLst>
                </a:gridCol>
                <a:gridCol w="2232025">
                  <a:extLst>
                    <a:ext uri="{9D8B030D-6E8A-4147-A177-3AD203B41FA5}">
                      <a16:colId xmlns:a16="http://schemas.microsoft.com/office/drawing/2014/main" val="2691561014"/>
                    </a:ext>
                  </a:extLst>
                </a:gridCol>
              </a:tblGrid>
              <a:tr h="549275">
                <a:tc>
                  <a:txBody>
                    <a:bodyPr/>
                    <a:lstStyle/>
                    <a:p>
                      <a:endParaRPr lang="en-US" sz="1800" dirty="0">
                        <a:solidFill>
                          <a:srgbClr val="FFFFFF"/>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effectLst/>
                          <a:latin typeface="Calibri" panose="020F0502020204030204" pitchFamily="34" charset="0"/>
                          <a:cs typeface="Calibri" panose="020F0502020204030204" pitchFamily="34" charset="0"/>
                        </a:rPr>
                        <a:t>GIC </a:t>
                      </a:r>
                      <a:endParaRPr lang="en-US" sz="1800" dirty="0">
                        <a:solidFill>
                          <a:schemeClr val="tx2"/>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effectLst/>
                          <a:latin typeface="Calibri" panose="020F0502020204030204" pitchFamily="34" charset="0"/>
                          <a:cs typeface="Calibri" panose="020F0502020204030204" pitchFamily="34" charset="0"/>
                        </a:rPr>
                        <a:t>Insurance GIC </a:t>
                      </a:r>
                      <a:endParaRPr lang="en-US" sz="1800" dirty="0">
                        <a:solidFill>
                          <a:schemeClr val="tx2"/>
                        </a:solidFill>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800" b="1" dirty="0">
                          <a:solidFill>
                            <a:schemeClr val="tx2"/>
                          </a:solidFill>
                          <a:effectLst/>
                          <a:latin typeface="Calibri" panose="020F0502020204030204" pitchFamily="34" charset="0"/>
                          <a:cs typeface="Calibri" panose="020F0502020204030204" pitchFamily="34" charset="0"/>
                        </a:rPr>
                        <a:t>Insurance GIC </a:t>
                      </a:r>
                      <a:endParaRPr lang="en-US" sz="1800" dirty="0">
                        <a:solidFill>
                          <a:schemeClr val="tx2"/>
                        </a:solidFill>
                        <a:effectLst/>
                        <a:latin typeface="Calibri" panose="020F0502020204030204" pitchFamily="34" charset="0"/>
                        <a:cs typeface="Calibri" panose="020F0502020204030204" pitchFamily="34" charset="0"/>
                      </a:endParaRPr>
                    </a:p>
                    <a:p>
                      <a:pPr algn="ctr"/>
                      <a:r>
                        <a:rPr lang="en-US" sz="1400" b="0" dirty="0">
                          <a:solidFill>
                            <a:schemeClr val="tx2"/>
                          </a:solidFill>
                          <a:effectLst/>
                          <a:latin typeface="Calibri" panose="020F0502020204030204" pitchFamily="34" charset="0"/>
                          <a:cs typeface="Calibri" panose="020F0502020204030204" pitchFamily="34" charset="0"/>
                        </a:rPr>
                        <a:t>(income splitting applied) </a:t>
                      </a:r>
                    </a:p>
                  </a:txBody>
                  <a:tcPr marL="47625" marR="47625"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b="1" dirty="0">
                          <a:solidFill>
                            <a:srgbClr val="FFFFFF"/>
                          </a:solidFill>
                          <a:effectLst/>
                          <a:latin typeface="Arial" panose="020B0604020202020204" pitchFamily="34" charset="0"/>
                        </a:rPr>
                        <a:t>Insurance GIC </a:t>
                      </a:r>
                      <a:endParaRPr lang="en-US" dirty="0">
                        <a:solidFill>
                          <a:srgbClr val="FFFFFF"/>
                        </a:solidFill>
                        <a:effectLst/>
                        <a:latin typeface="Arial" panose="020B0604020202020204" pitchFamily="34" charset="0"/>
                      </a:endParaRPr>
                    </a:p>
                    <a:p>
                      <a:pPr algn="ctr"/>
                      <a:r>
                        <a:rPr lang="en-US" b="1" dirty="0">
                          <a:solidFill>
                            <a:srgbClr val="FFFFFF"/>
                          </a:solidFill>
                          <a:effectLst/>
                          <a:latin typeface="Arial" panose="020B0604020202020204" pitchFamily="34" charset="0"/>
                        </a:rPr>
                        <a:t>(income splitting applied) </a:t>
                      </a:r>
                      <a:endParaRPr lang="en-US" dirty="0">
                        <a:solidFill>
                          <a:srgbClr val="FFFFFF"/>
                        </a:solidFill>
                        <a:effectLst/>
                        <a:latin typeface="Arial" panose="020B0604020202020204" pitchFamily="34" charset="0"/>
                      </a:endParaRPr>
                    </a:p>
                  </a:txBody>
                  <a:tcPr marL="47625" marR="47625" marT="0" marB="0">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597611"/>
                  </a:ext>
                </a:extLst>
              </a:tr>
              <a:tr h="549275">
                <a:tc>
                  <a:txBody>
                    <a:bodyPr/>
                    <a:lstStyle/>
                    <a:p>
                      <a:r>
                        <a:rPr lang="en-US" b="1" dirty="0">
                          <a:effectLst/>
                          <a:latin typeface="Calibri" panose="020F0502020204030204" pitchFamily="34" charset="0"/>
                          <a:cs typeface="Calibri" panose="020F0502020204030204" pitchFamily="34" charset="0"/>
                        </a:rPr>
                        <a:t>Investment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$500,000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$500,000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dirty="0">
                          <a:effectLst/>
                          <a:latin typeface="Calibri" panose="020F0502020204030204" pitchFamily="34" charset="0"/>
                          <a:cs typeface="Calibri" panose="020F0502020204030204" pitchFamily="34" charset="0"/>
                        </a:rPr>
                        <a:t>Men</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dirty="0">
                          <a:effectLst/>
                          <a:latin typeface="Calibri" panose="020F0502020204030204" pitchFamily="34" charset="0"/>
                          <a:cs typeface="Calibri" panose="020F0502020204030204" pitchFamily="34" charset="0"/>
                        </a:rPr>
                        <a:t>Women</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3816021"/>
                  </a:ext>
                </a:extLst>
              </a:tr>
              <a:tr h="549275">
                <a:tc>
                  <a:txBody>
                    <a:bodyPr/>
                    <a:lstStyle/>
                    <a:p>
                      <a:r>
                        <a:rPr lang="en-US" b="1" dirty="0">
                          <a:effectLst/>
                          <a:latin typeface="Calibri" panose="020F0502020204030204" pitchFamily="34" charset="0"/>
                          <a:cs typeface="Calibri" panose="020F0502020204030204" pitchFamily="34" charset="0"/>
                        </a:rPr>
                        <a:t>Term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effectLst/>
                          <a:latin typeface="Calibri" panose="020F0502020204030204" pitchFamily="34" charset="0"/>
                          <a:cs typeface="Calibri" panose="020F0502020204030204" pitchFamily="34" charset="0"/>
                        </a:rPr>
                        <a:t>5 years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5 years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dirty="0">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dirty="0">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6462304"/>
                  </a:ext>
                </a:extLst>
              </a:tr>
              <a:tr h="549275">
                <a:tc>
                  <a:txBody>
                    <a:bodyPr/>
                    <a:lstStyle/>
                    <a:p>
                      <a:r>
                        <a:rPr lang="en-US" b="1" dirty="0">
                          <a:effectLst/>
                          <a:latin typeface="Calibri" panose="020F0502020204030204" pitchFamily="34" charset="0"/>
                          <a:cs typeface="Calibri" panose="020F0502020204030204" pitchFamily="34" charset="0"/>
                        </a:rPr>
                        <a:t>Rate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effectLst/>
                          <a:latin typeface="Calibri" panose="020F0502020204030204" pitchFamily="34" charset="0"/>
                          <a:cs typeface="Calibri" panose="020F0502020204030204" pitchFamily="34" charset="0"/>
                        </a:rPr>
                        <a:t>2.50% </a:t>
                      </a:r>
                      <a:endParaRPr lang="en-US" dirty="0">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effectLst/>
                          <a:latin typeface="Calibri" panose="020F0502020204030204" pitchFamily="34" charset="0"/>
                          <a:cs typeface="Calibri" panose="020F0502020204030204" pitchFamily="34" charset="0"/>
                        </a:rPr>
                        <a:t>2.25% </a:t>
                      </a:r>
                      <a:endParaRPr lang="en-US">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dirty="0">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dirty="0">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8113399"/>
                  </a:ext>
                </a:extLst>
              </a:tr>
              <a:tr h="549275">
                <a:tc>
                  <a:txBody>
                    <a:bodyPr/>
                    <a:lstStyle/>
                    <a:p>
                      <a:r>
                        <a:rPr lang="en-US" b="1" dirty="0">
                          <a:effectLst/>
                          <a:latin typeface="Calibri" panose="020F0502020204030204" pitchFamily="34" charset="0"/>
                          <a:cs typeface="Calibri" panose="020F0502020204030204" pitchFamily="34" charset="0"/>
                        </a:rPr>
                        <a:t>Gross investment income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$12,500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$11,250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$5,625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$5,625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4192094"/>
                  </a:ext>
                </a:extLst>
              </a:tr>
              <a:tr h="549275">
                <a:tc>
                  <a:txBody>
                    <a:bodyPr/>
                    <a:lstStyle/>
                    <a:p>
                      <a:r>
                        <a:rPr lang="en-US" b="1" dirty="0">
                          <a:effectLst/>
                          <a:latin typeface="Calibri" panose="020F0502020204030204" pitchFamily="34" charset="0"/>
                          <a:cs typeface="Calibri" panose="020F0502020204030204" pitchFamily="34" charset="0"/>
                        </a:rPr>
                        <a:t>Taxes paid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effectLst/>
                          <a:latin typeface="Calibri" panose="020F0502020204030204" pitchFamily="34" charset="0"/>
                          <a:cs typeface="Calibri" panose="020F0502020204030204" pitchFamily="34" charset="0"/>
                        </a:rPr>
                        <a:t>$(5,713)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$(5,141)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effectLst/>
                          <a:latin typeface="Calibri" panose="020F0502020204030204" pitchFamily="34" charset="0"/>
                          <a:cs typeface="Calibri" panose="020F0502020204030204" pitchFamily="34" charset="0"/>
                        </a:rPr>
                        <a:t>$(2,571)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$(1,311)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4983507"/>
                  </a:ext>
                </a:extLst>
              </a:tr>
              <a:tr h="549275">
                <a:tc>
                  <a:txBody>
                    <a:bodyPr/>
                    <a:lstStyle/>
                    <a:p>
                      <a:r>
                        <a:rPr lang="en-US" b="1" dirty="0">
                          <a:effectLst/>
                          <a:latin typeface="Calibri" panose="020F0502020204030204" pitchFamily="34" charset="0"/>
                          <a:cs typeface="Calibri" panose="020F0502020204030204" pitchFamily="34" charset="0"/>
                        </a:rPr>
                        <a:t>After tax return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effectLst/>
                          <a:latin typeface="Calibri" panose="020F0502020204030204" pitchFamily="34" charset="0"/>
                          <a:cs typeface="Calibri" panose="020F0502020204030204" pitchFamily="34" charset="0"/>
                        </a:rPr>
                        <a:t>$6,788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$6,109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effectLst/>
                          <a:latin typeface="Calibri" panose="020F0502020204030204" pitchFamily="34" charset="0"/>
                          <a:cs typeface="Calibri" panose="020F0502020204030204" pitchFamily="34" charset="0"/>
                        </a:rPr>
                        <a:t>$3,054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latin typeface="Calibri" panose="020F0502020204030204" pitchFamily="34" charset="0"/>
                          <a:cs typeface="Calibri" panose="020F0502020204030204" pitchFamily="34" charset="0"/>
                        </a:rPr>
                        <a:t>$4,314 </a:t>
                      </a:r>
                    </a:p>
                  </a:txBody>
                  <a:tcPr marL="47625" marR="47625"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1522937"/>
                  </a:ext>
                </a:extLst>
              </a:tr>
              <a:tr h="549275">
                <a:tc gridSpan="3">
                  <a:txBody>
                    <a:bodyPr/>
                    <a:lstStyle/>
                    <a:p>
                      <a:pPr algn="ctr"/>
                      <a:r>
                        <a:rPr lang="en-US" b="1" dirty="0">
                          <a:effectLst/>
                          <a:latin typeface="Calibri" panose="020F0502020204030204" pitchFamily="34" charset="0"/>
                          <a:cs typeface="Calibri" panose="020F0502020204030204" pitchFamily="34" charset="0"/>
                        </a:rPr>
                        <a:t>Total after tax return and equivalent pre-tax yield </a:t>
                      </a:r>
                    </a:p>
                  </a:txBody>
                  <a:tcPr marL="47625" marR="47625"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effectLst/>
                        <a:latin typeface="Arial" panose="020B0604020202020204" pitchFamily="34" charset="0"/>
                      </a:endParaRPr>
                    </a:p>
                  </a:txBody>
                  <a:tcPr marL="47625" marR="47625" marT="0" marB="0">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effectLst/>
                        <a:latin typeface="Arial" panose="020B0604020202020204" pitchFamily="34" charset="0"/>
                      </a:endParaRPr>
                    </a:p>
                  </a:txBody>
                  <a:tcPr marL="47625" marR="47625" marT="0" marB="0">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dirty="0">
                          <a:effectLst/>
                          <a:latin typeface="Calibri" panose="020F0502020204030204" pitchFamily="34" charset="0"/>
                          <a:cs typeface="Calibri" panose="020F0502020204030204" pitchFamily="34" charset="0"/>
                        </a:rPr>
                        <a:t>$7,368 or </a:t>
                      </a:r>
                      <a:r>
                        <a:rPr lang="en-US" b="1" dirty="0">
                          <a:effectLst/>
                          <a:latin typeface="Calibri" panose="020F0502020204030204" pitchFamily="34" charset="0"/>
                          <a:cs typeface="Calibri" panose="020F0502020204030204" pitchFamily="34" charset="0"/>
                        </a:rPr>
                        <a:t>2.71%</a:t>
                      </a:r>
                      <a:endParaRPr lang="en-US" dirty="0">
                        <a:effectLst/>
                        <a:latin typeface="Calibri" panose="020F0502020204030204" pitchFamily="34" charset="0"/>
                        <a:cs typeface="Calibri" panose="020F0502020204030204" pitchFamily="34" charset="0"/>
                      </a:endParaRPr>
                    </a:p>
                  </a:txBody>
                  <a:tcPr marL="47625" marR="47625"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dirty="0">
                          <a:effectLst/>
                          <a:latin typeface="Arial" panose="020B0604020202020204" pitchFamily="34" charset="0"/>
                        </a:rPr>
                        <a:t>$7,368 or </a:t>
                      </a:r>
                      <a:r>
                        <a:rPr lang="en-US" b="1" dirty="0">
                          <a:effectLst/>
                          <a:latin typeface="Arial" panose="020B0604020202020204" pitchFamily="34" charset="0"/>
                        </a:rPr>
                        <a:t>2.71%</a:t>
                      </a:r>
                      <a:endParaRPr lang="en-US" dirty="0">
                        <a:effectLst/>
                        <a:latin typeface="Arial" panose="020B0604020202020204" pitchFamily="34" charset="0"/>
                      </a:endParaRPr>
                    </a:p>
                  </a:txBody>
                  <a:tcPr marL="47625" marR="47625" marT="0" marB="0">
                    <a:lnL w="12700" cmpd="sng">
                      <a:noFill/>
                    </a:lnL>
                    <a:lnR w="12700" cmpd="sng">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515754"/>
                  </a:ext>
                </a:extLst>
              </a:tr>
            </a:tbl>
          </a:graphicData>
        </a:graphic>
      </p:graphicFrame>
      <p:sp>
        <p:nvSpPr>
          <p:cNvPr id="17" name="Text Placeholder 16">
            <a:extLst>
              <a:ext uri="{FF2B5EF4-FFF2-40B4-BE49-F238E27FC236}">
                <a16:creationId xmlns:a16="http://schemas.microsoft.com/office/drawing/2014/main" id="{519ADD45-D0B5-5B4F-8C47-E7EC30FB0F2C}"/>
              </a:ext>
            </a:extLst>
          </p:cNvPr>
          <p:cNvSpPr>
            <a:spLocks noGrp="1"/>
          </p:cNvSpPr>
          <p:nvPr>
            <p:ph type="body" sz="half" idx="2"/>
          </p:nvPr>
        </p:nvSpPr>
        <p:spPr/>
        <p:txBody>
          <a:bodyPr/>
          <a:lstStyle/>
          <a:p>
            <a:endParaRPr lang="en-CA" dirty="0"/>
          </a:p>
        </p:txBody>
      </p:sp>
      <p:sp>
        <p:nvSpPr>
          <p:cNvPr id="6" name="Title 5">
            <a:extLst>
              <a:ext uri="{FF2B5EF4-FFF2-40B4-BE49-F238E27FC236}">
                <a16:creationId xmlns:a16="http://schemas.microsoft.com/office/drawing/2014/main" id="{B7219A14-EAAB-EA44-9EB1-BC9892CF4B08}"/>
              </a:ext>
            </a:extLst>
          </p:cNvPr>
          <p:cNvSpPr>
            <a:spLocks noGrp="1"/>
          </p:cNvSpPr>
          <p:nvPr>
            <p:ph type="title"/>
          </p:nvPr>
        </p:nvSpPr>
        <p:spPr>
          <a:xfrm>
            <a:off x="479424" y="1"/>
            <a:ext cx="11159375" cy="1044000"/>
          </a:xfrm>
        </p:spPr>
        <p:txBody>
          <a:bodyPr>
            <a:normAutofit/>
          </a:bodyPr>
          <a:lstStyle/>
          <a:p>
            <a:br>
              <a:rPr lang="en-US" dirty="0"/>
            </a:br>
            <a:r>
              <a:rPr lang="en-US" dirty="0"/>
              <a:t>Pension splitting illustration </a:t>
            </a:r>
            <a:endParaRPr lang="en-CA" dirty="0"/>
          </a:p>
        </p:txBody>
      </p:sp>
    </p:spTree>
    <p:extLst>
      <p:ext uri="{BB962C8B-B14F-4D97-AF65-F5344CB8AC3E}">
        <p14:creationId xmlns:p14="http://schemas.microsoft.com/office/powerpoint/2010/main" val="118405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D54C14-3D2B-F74B-9A1A-52137442A6D1}"/>
              </a:ext>
            </a:extLst>
          </p:cNvPr>
          <p:cNvSpPr>
            <a:spLocks noGrp="1"/>
          </p:cNvSpPr>
          <p:nvPr>
            <p:ph type="sldNum" sz="quarter" idx="12"/>
          </p:nvPr>
        </p:nvSpPr>
        <p:spPr>
          <a:xfrm>
            <a:off x="0" y="6487578"/>
            <a:ext cx="478800" cy="365125"/>
          </a:xfrm>
        </p:spPr>
        <p:txBody>
          <a:bodyPr/>
          <a:lstStyle/>
          <a:p>
            <a:fld id="{9AA69388-60FF-46E0-B068-9E74D46E27BB}" type="slidenum">
              <a:rPr lang="en-CA" smtClean="0"/>
              <a:pPr/>
              <a:t>17</a:t>
            </a:fld>
            <a:endParaRPr lang="en-CA"/>
          </a:p>
        </p:txBody>
      </p:sp>
      <p:graphicFrame>
        <p:nvGraphicFramePr>
          <p:cNvPr id="12" name="Table 12">
            <a:extLst>
              <a:ext uri="{FF2B5EF4-FFF2-40B4-BE49-F238E27FC236}">
                <a16:creationId xmlns:a16="http://schemas.microsoft.com/office/drawing/2014/main" id="{3AF8332F-1AC3-FE4E-8DD5-AC8A0C590CC5}"/>
              </a:ext>
            </a:extLst>
          </p:cNvPr>
          <p:cNvGraphicFramePr>
            <a:graphicFrameLocks noGrp="1"/>
          </p:cNvGraphicFramePr>
          <p:nvPr>
            <p:ph idx="13"/>
            <p:extLst>
              <p:ext uri="{D42A27DB-BD31-4B8C-83A1-F6EECF244321}">
                <p14:modId xmlns:p14="http://schemas.microsoft.com/office/powerpoint/2010/main" val="66152892"/>
              </p:ext>
            </p:extLst>
          </p:nvPr>
        </p:nvGraphicFramePr>
        <p:xfrm>
          <a:off x="479425" y="1044001"/>
          <a:ext cx="11160124" cy="4392387"/>
        </p:xfrm>
        <a:graphic>
          <a:graphicData uri="http://schemas.openxmlformats.org/drawingml/2006/table">
            <a:tbl>
              <a:tblPr>
                <a:tableStyleId>{5C22544A-7EE6-4342-B048-85BDC9FD1C3A}</a:tableStyleId>
              </a:tblPr>
              <a:tblGrid>
                <a:gridCol w="2790031">
                  <a:extLst>
                    <a:ext uri="{9D8B030D-6E8A-4147-A177-3AD203B41FA5}">
                      <a16:colId xmlns:a16="http://schemas.microsoft.com/office/drawing/2014/main" val="2485812014"/>
                    </a:ext>
                  </a:extLst>
                </a:gridCol>
                <a:gridCol w="2790031">
                  <a:extLst>
                    <a:ext uri="{9D8B030D-6E8A-4147-A177-3AD203B41FA5}">
                      <a16:colId xmlns:a16="http://schemas.microsoft.com/office/drawing/2014/main" val="2508951590"/>
                    </a:ext>
                  </a:extLst>
                </a:gridCol>
                <a:gridCol w="2790031">
                  <a:extLst>
                    <a:ext uri="{9D8B030D-6E8A-4147-A177-3AD203B41FA5}">
                      <a16:colId xmlns:a16="http://schemas.microsoft.com/office/drawing/2014/main" val="1406417737"/>
                    </a:ext>
                  </a:extLst>
                </a:gridCol>
                <a:gridCol w="2790031">
                  <a:extLst>
                    <a:ext uri="{9D8B030D-6E8A-4147-A177-3AD203B41FA5}">
                      <a16:colId xmlns:a16="http://schemas.microsoft.com/office/drawing/2014/main" val="1350901991"/>
                    </a:ext>
                  </a:extLst>
                </a:gridCol>
              </a:tblGrid>
              <a:tr h="488043">
                <a:tc>
                  <a:txBody>
                    <a:bodyPr/>
                    <a:lstStyle/>
                    <a:p>
                      <a:endParaRPr lang="en-US" dirty="0">
                        <a:solidFill>
                          <a:srgbClr val="FFFFFF"/>
                        </a:solidFill>
                        <a:effectLst/>
                        <a:latin typeface="Calibri" panose="020F0502020204030204" pitchFamily="34" charset="0"/>
                        <a:cs typeface="Calibri" panose="020F0502020204030204" pitchFamily="34" charset="0"/>
                      </a:endParaRPr>
                    </a:p>
                  </a:txBody>
                  <a:tcPr marL="47625" marR="47625" marT="0" marB="0" anchor="ctr">
                    <a:lnB w="6350" cap="flat" cmpd="sng" algn="ctr">
                      <a:solidFill>
                        <a:schemeClr val="tx2"/>
                      </a:solidFill>
                      <a:prstDash val="solid"/>
                      <a:round/>
                      <a:headEnd type="none" w="med" len="med"/>
                      <a:tailEnd type="none" w="med" len="med"/>
                    </a:lnB>
                    <a:noFill/>
                  </a:tcPr>
                </a:tc>
                <a:tc>
                  <a:txBody>
                    <a:bodyPr/>
                    <a:lstStyle/>
                    <a:p>
                      <a:pPr algn="ctr"/>
                      <a:r>
                        <a:rPr lang="en-CA" b="1" dirty="0">
                          <a:latin typeface="Calibri" panose="020F0502020204030204" pitchFamily="34" charset="0"/>
                          <a:cs typeface="Calibri" panose="020F0502020204030204" pitchFamily="34" charset="0"/>
                        </a:rPr>
                        <a:t>Men</a:t>
                      </a:r>
                    </a:p>
                  </a:txBody>
                  <a:tcPr anchor="ctr">
                    <a:lnB w="6350" cap="flat" cmpd="sng" algn="ctr">
                      <a:solidFill>
                        <a:schemeClr val="tx2"/>
                      </a:solidFill>
                      <a:prstDash val="solid"/>
                      <a:round/>
                      <a:headEnd type="none" w="med" len="med"/>
                      <a:tailEnd type="none" w="med" len="med"/>
                    </a:lnB>
                    <a:noFill/>
                  </a:tcPr>
                </a:tc>
                <a:tc>
                  <a:txBody>
                    <a:bodyPr/>
                    <a:lstStyle/>
                    <a:p>
                      <a:pPr algn="ctr"/>
                      <a:r>
                        <a:rPr lang="en-CA" b="1" dirty="0">
                          <a:latin typeface="Calibri" panose="020F0502020204030204" pitchFamily="34" charset="0"/>
                          <a:cs typeface="Calibri" panose="020F0502020204030204" pitchFamily="34" charset="0"/>
                        </a:rPr>
                        <a:t>Women</a:t>
                      </a:r>
                    </a:p>
                  </a:txBody>
                  <a:tcPr anchor="ctr">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latin typeface="Calibri" panose="020F0502020204030204" pitchFamily="34" charset="0"/>
                          <a:ea typeface="+mn-ea"/>
                          <a:cs typeface="Calibri" panose="020F0502020204030204" pitchFamily="34" charset="0"/>
                        </a:rPr>
                        <a:t>Total</a:t>
                      </a:r>
                    </a:p>
                  </a:txBody>
                  <a:tcPr anchor="ctr">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22484189"/>
                  </a:ext>
                </a:extLst>
              </a:tr>
              <a:tr h="488043">
                <a:tc>
                  <a:txBody>
                    <a:bodyPr/>
                    <a:lstStyle/>
                    <a:p>
                      <a:r>
                        <a:rPr lang="en-US" b="1" dirty="0">
                          <a:effectLst/>
                          <a:latin typeface="Calibri" panose="020F0502020204030204" pitchFamily="34" charset="0"/>
                          <a:cs typeface="Calibri" panose="020F0502020204030204" pitchFamily="34" charset="0"/>
                        </a:rPr>
                        <a:t>Gross investment income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dirty="0">
                          <a:effectLst/>
                          <a:latin typeface="Calibri" panose="020F0502020204030204" pitchFamily="34" charset="0"/>
                          <a:cs typeface="Calibri" panose="020F0502020204030204" pitchFamily="34" charset="0"/>
                        </a:rPr>
                        <a:t>$5,625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dirty="0">
                          <a:effectLst/>
                          <a:latin typeface="Calibri" panose="020F0502020204030204" pitchFamily="34" charset="0"/>
                          <a:cs typeface="Calibri" panose="020F0502020204030204" pitchFamily="34" charset="0"/>
                        </a:rPr>
                        <a:t>$5,625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en-CA">
                        <a:latin typeface="Calibri" panose="020F0502020204030204" pitchFamily="34" charset="0"/>
                        <a:cs typeface="Calibri" panose="020F0502020204030204" pitchFamily="34" charset="0"/>
                      </a:endParaRP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72501449"/>
                  </a:ext>
                </a:extLst>
              </a:tr>
              <a:tr h="488043">
                <a:tc>
                  <a:txBody>
                    <a:bodyPr/>
                    <a:lstStyle/>
                    <a:p>
                      <a:r>
                        <a:rPr lang="en-US" b="1" dirty="0">
                          <a:effectLst/>
                          <a:latin typeface="Calibri" panose="020F0502020204030204" pitchFamily="34" charset="0"/>
                          <a:cs typeface="Calibri" panose="020F0502020204030204" pitchFamily="34" charset="0"/>
                        </a:rPr>
                        <a:t>Taxes paid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dirty="0">
                          <a:effectLst/>
                          <a:latin typeface="Calibri" panose="020F0502020204030204" pitchFamily="34" charset="0"/>
                          <a:cs typeface="Calibri" panose="020F0502020204030204" pitchFamily="34" charset="0"/>
                        </a:rPr>
                        <a:t>$(2,571)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dirty="0">
                          <a:effectLst/>
                          <a:latin typeface="Calibri" panose="020F0502020204030204" pitchFamily="34" charset="0"/>
                          <a:cs typeface="Calibri" panose="020F0502020204030204" pitchFamily="34" charset="0"/>
                        </a:rPr>
                        <a:t>$(1,311)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en-CA">
                        <a:latin typeface="Calibri" panose="020F0502020204030204" pitchFamily="34" charset="0"/>
                        <a:cs typeface="Calibri" panose="020F0502020204030204" pitchFamily="34" charset="0"/>
                      </a:endParaRP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3556557"/>
                  </a:ext>
                </a:extLst>
              </a:tr>
              <a:tr h="488043">
                <a:tc>
                  <a:txBody>
                    <a:bodyPr/>
                    <a:lstStyle/>
                    <a:p>
                      <a:r>
                        <a:rPr lang="en-US" b="1" dirty="0">
                          <a:effectLst/>
                          <a:latin typeface="Calibri" panose="020F0502020204030204" pitchFamily="34" charset="0"/>
                          <a:cs typeface="Calibri" panose="020F0502020204030204" pitchFamily="34" charset="0"/>
                        </a:rPr>
                        <a:t>After tax return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dirty="0">
                          <a:effectLst/>
                          <a:latin typeface="Calibri" panose="020F0502020204030204" pitchFamily="34" charset="0"/>
                          <a:cs typeface="Calibri" panose="020F0502020204030204" pitchFamily="34" charset="0"/>
                        </a:rPr>
                        <a:t>$3,054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dirty="0">
                          <a:effectLst/>
                          <a:latin typeface="Calibri" panose="020F0502020204030204" pitchFamily="34" charset="0"/>
                          <a:cs typeface="Calibri" panose="020F0502020204030204" pitchFamily="34" charset="0"/>
                        </a:rPr>
                        <a:t>$4,314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b="1">
                          <a:effectLst/>
                          <a:latin typeface="Calibri" panose="020F0502020204030204" pitchFamily="34" charset="0"/>
                          <a:cs typeface="Calibri" panose="020F0502020204030204" pitchFamily="34" charset="0"/>
                        </a:rPr>
                        <a:t>$7,368 </a:t>
                      </a:r>
                      <a:endParaRPr lang="en-US">
                        <a:effectLst/>
                        <a:latin typeface="Calibri" panose="020F0502020204030204" pitchFamily="34" charset="0"/>
                        <a:cs typeface="Calibri" panose="020F0502020204030204" pitchFamily="34" charset="0"/>
                      </a:endParaRP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630617394"/>
                  </a:ext>
                </a:extLst>
              </a:tr>
              <a:tr h="488043">
                <a:tc>
                  <a:txBody>
                    <a:bodyPr/>
                    <a:lstStyle/>
                    <a:p>
                      <a:r>
                        <a:rPr lang="en-US" b="1" dirty="0">
                          <a:effectLst/>
                          <a:latin typeface="Calibri" panose="020F0502020204030204" pitchFamily="34" charset="0"/>
                          <a:cs typeface="Calibri" panose="020F0502020204030204" pitchFamily="34" charset="0"/>
                        </a:rPr>
                        <a:t>Amount eligible for pension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dirty="0">
                          <a:effectLst/>
                          <a:latin typeface="Calibri" panose="020F0502020204030204" pitchFamily="34" charset="0"/>
                          <a:cs typeface="Calibri" panose="020F0502020204030204" pitchFamily="34" charset="0"/>
                        </a:rPr>
                        <a:t>$2,000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dirty="0">
                          <a:effectLst/>
                          <a:latin typeface="Calibri" panose="020F0502020204030204" pitchFamily="34" charset="0"/>
                          <a:cs typeface="Calibri" panose="020F0502020204030204" pitchFamily="34" charset="0"/>
                        </a:rPr>
                        <a:t>$2,000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en-CA">
                        <a:latin typeface="Calibri" panose="020F0502020204030204" pitchFamily="34" charset="0"/>
                        <a:cs typeface="Calibri" panose="020F0502020204030204" pitchFamily="34" charset="0"/>
                      </a:endParaRP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496235724"/>
                  </a:ext>
                </a:extLst>
              </a:tr>
              <a:tr h="488043">
                <a:tc>
                  <a:txBody>
                    <a:bodyPr/>
                    <a:lstStyle/>
                    <a:p>
                      <a:r>
                        <a:rPr lang="en-US" b="1" dirty="0">
                          <a:effectLst/>
                          <a:latin typeface="Calibri" panose="020F0502020204030204" pitchFamily="34" charset="0"/>
                          <a:cs typeface="Calibri" panose="020F0502020204030204" pitchFamily="34" charset="0"/>
                        </a:rPr>
                        <a:t>Pension tax credit rate (BC)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dirty="0">
                          <a:effectLst/>
                          <a:latin typeface="Calibri" panose="020F0502020204030204" pitchFamily="34" charset="0"/>
                          <a:cs typeface="Calibri" panose="020F0502020204030204" pitchFamily="34" charset="0"/>
                        </a:rPr>
                        <a:t>18.0%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dirty="0">
                          <a:effectLst/>
                          <a:latin typeface="Calibri" panose="020F0502020204030204" pitchFamily="34" charset="0"/>
                          <a:cs typeface="Calibri" panose="020F0502020204030204" pitchFamily="34" charset="0"/>
                        </a:rPr>
                        <a:t>18.0%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en-CA">
                        <a:latin typeface="Calibri" panose="020F0502020204030204" pitchFamily="34" charset="0"/>
                        <a:cs typeface="Calibri" panose="020F0502020204030204" pitchFamily="34" charset="0"/>
                      </a:endParaRP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8032525"/>
                  </a:ext>
                </a:extLst>
              </a:tr>
              <a:tr h="488043">
                <a:tc>
                  <a:txBody>
                    <a:bodyPr/>
                    <a:lstStyle/>
                    <a:p>
                      <a:r>
                        <a:rPr lang="en-US" b="1" dirty="0">
                          <a:effectLst/>
                          <a:latin typeface="Calibri" panose="020F0502020204030204" pitchFamily="34" charset="0"/>
                          <a:cs typeface="Calibri" panose="020F0502020204030204" pitchFamily="34" charset="0"/>
                        </a:rPr>
                        <a:t>Pension tax credit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dirty="0">
                          <a:effectLst/>
                          <a:latin typeface="Calibri" panose="020F0502020204030204" pitchFamily="34" charset="0"/>
                          <a:cs typeface="Calibri" panose="020F0502020204030204" pitchFamily="34" charset="0"/>
                        </a:rPr>
                        <a:t>$360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dirty="0">
                          <a:effectLst/>
                          <a:latin typeface="Calibri" panose="020F0502020204030204" pitchFamily="34" charset="0"/>
                          <a:cs typeface="Calibri" panose="020F0502020204030204" pitchFamily="34" charset="0"/>
                        </a:rPr>
                        <a:t>$360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b="1">
                          <a:effectLst/>
                          <a:latin typeface="Calibri" panose="020F0502020204030204" pitchFamily="34" charset="0"/>
                          <a:cs typeface="Calibri" panose="020F0502020204030204" pitchFamily="34" charset="0"/>
                        </a:rPr>
                        <a:t>$720 </a:t>
                      </a:r>
                      <a:endParaRPr lang="en-US">
                        <a:effectLst/>
                        <a:latin typeface="Calibri" panose="020F0502020204030204" pitchFamily="34" charset="0"/>
                        <a:cs typeface="Calibri" panose="020F0502020204030204" pitchFamily="34" charset="0"/>
                      </a:endParaRP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249972281"/>
                  </a:ext>
                </a:extLst>
              </a:tr>
              <a:tr h="488043">
                <a:tc>
                  <a:txBody>
                    <a:bodyPr/>
                    <a:lstStyle/>
                    <a:p>
                      <a:r>
                        <a:rPr lang="en-US" b="1" dirty="0">
                          <a:effectLst/>
                          <a:latin typeface="Calibri" panose="020F0502020204030204" pitchFamily="34" charset="0"/>
                          <a:cs typeface="Calibri" panose="020F0502020204030204" pitchFamily="34" charset="0"/>
                        </a:rPr>
                        <a:t>After tax return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en-US" dirty="0">
                        <a:effectLst/>
                        <a:latin typeface="Calibri" panose="020F0502020204030204" pitchFamily="34" charset="0"/>
                        <a:cs typeface="Calibri" panose="020F0502020204030204" pitchFamily="34" charset="0"/>
                      </a:endParaRP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en-CA" dirty="0">
                        <a:latin typeface="Calibri" panose="020F0502020204030204" pitchFamily="34" charset="0"/>
                        <a:cs typeface="Calibri" panose="020F0502020204030204" pitchFamily="34" charset="0"/>
                      </a:endParaRP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b="1" dirty="0">
                          <a:effectLst/>
                          <a:latin typeface="Calibri" panose="020F0502020204030204" pitchFamily="34" charset="0"/>
                          <a:cs typeface="Calibri" panose="020F0502020204030204" pitchFamily="34" charset="0"/>
                        </a:rPr>
                        <a:t>$8,089 </a:t>
                      </a:r>
                      <a:endParaRPr lang="en-US" dirty="0">
                        <a:effectLst/>
                        <a:latin typeface="Calibri" panose="020F0502020204030204" pitchFamily="34" charset="0"/>
                        <a:cs typeface="Calibri" panose="020F0502020204030204" pitchFamily="34" charset="0"/>
                      </a:endParaRP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15315668"/>
                  </a:ext>
                </a:extLst>
              </a:tr>
              <a:tr h="488043">
                <a:tc>
                  <a:txBody>
                    <a:bodyPr/>
                    <a:lstStyle/>
                    <a:p>
                      <a:r>
                        <a:rPr lang="en-US" b="1" dirty="0">
                          <a:effectLst/>
                          <a:latin typeface="Calibri" panose="020F0502020204030204" pitchFamily="34" charset="0"/>
                          <a:cs typeface="Calibri" panose="020F0502020204030204" pitchFamily="34" charset="0"/>
                        </a:rPr>
                        <a:t>Equivalent pre-tax yield </a:t>
                      </a:r>
                    </a:p>
                  </a:txBody>
                  <a:tcPr marL="47625" marR="47625" marT="0" marB="0"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dirty="0">
                        <a:solidFill>
                          <a:srgbClr val="EAAB00"/>
                        </a:solidFill>
                        <a:effectLst/>
                        <a:latin typeface="Calibri" panose="020F0502020204030204" pitchFamily="34" charset="0"/>
                        <a:cs typeface="Calibri" panose="020F0502020204030204" pitchFamily="34" charset="0"/>
                      </a:endParaRPr>
                    </a:p>
                  </a:txBody>
                  <a:tcPr marL="47625" marR="47625" marT="0" marB="0"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CA" dirty="0">
                        <a:latin typeface="Calibri" panose="020F0502020204030204" pitchFamily="34" charset="0"/>
                        <a:cs typeface="Calibri" panose="020F0502020204030204" pitchFamily="34" charset="0"/>
                      </a:endParaRPr>
                    </a:p>
                  </a:txBody>
                  <a:tcPr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b="1" dirty="0">
                          <a:solidFill>
                            <a:schemeClr val="accent1"/>
                          </a:solidFill>
                          <a:effectLst/>
                          <a:latin typeface="Calibri" panose="020F0502020204030204" pitchFamily="34" charset="0"/>
                          <a:cs typeface="Calibri" panose="020F0502020204030204" pitchFamily="34" charset="0"/>
                        </a:rPr>
                        <a:t>2.98%</a:t>
                      </a:r>
                      <a:endParaRPr lang="en-US" dirty="0">
                        <a:solidFill>
                          <a:schemeClr val="accent1"/>
                        </a:solidFill>
                        <a:effectLst/>
                        <a:latin typeface="Calibri" panose="020F0502020204030204" pitchFamily="34" charset="0"/>
                        <a:cs typeface="Calibri" panose="020F0502020204030204" pitchFamily="34" charset="0"/>
                      </a:endParaRPr>
                    </a:p>
                  </a:txBody>
                  <a:tcPr marL="47625" marR="47625" marT="0" marB="0"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121163"/>
                  </a:ext>
                </a:extLst>
              </a:tr>
            </a:tbl>
          </a:graphicData>
        </a:graphic>
      </p:graphicFrame>
      <p:sp>
        <p:nvSpPr>
          <p:cNvPr id="10" name="Text Placeholder 9">
            <a:extLst>
              <a:ext uri="{FF2B5EF4-FFF2-40B4-BE49-F238E27FC236}">
                <a16:creationId xmlns:a16="http://schemas.microsoft.com/office/drawing/2014/main" id="{4665750A-A6E7-424F-BCF1-EF1AAFBDEB29}"/>
              </a:ext>
            </a:extLst>
          </p:cNvPr>
          <p:cNvSpPr>
            <a:spLocks noGrp="1"/>
          </p:cNvSpPr>
          <p:nvPr>
            <p:ph type="body" sz="half" idx="2"/>
          </p:nvPr>
        </p:nvSpPr>
        <p:spPr/>
        <p:txBody>
          <a:bodyPr/>
          <a:lstStyle/>
          <a:p>
            <a:endParaRPr lang="en-CA"/>
          </a:p>
        </p:txBody>
      </p:sp>
      <p:sp>
        <p:nvSpPr>
          <p:cNvPr id="6" name="Title 5">
            <a:extLst>
              <a:ext uri="{FF2B5EF4-FFF2-40B4-BE49-F238E27FC236}">
                <a16:creationId xmlns:a16="http://schemas.microsoft.com/office/drawing/2014/main" id="{77D28EC6-AB6F-1F4E-B6CD-0FFAF87DFC09}"/>
              </a:ext>
            </a:extLst>
          </p:cNvPr>
          <p:cNvSpPr>
            <a:spLocks noGrp="1"/>
          </p:cNvSpPr>
          <p:nvPr>
            <p:ph type="title"/>
          </p:nvPr>
        </p:nvSpPr>
        <p:spPr>
          <a:xfrm>
            <a:off x="479424" y="1"/>
            <a:ext cx="11159375" cy="1044000"/>
          </a:xfrm>
        </p:spPr>
        <p:txBody>
          <a:bodyPr>
            <a:normAutofit fontScale="90000"/>
          </a:bodyPr>
          <a:lstStyle/>
          <a:p>
            <a:br>
              <a:rPr lang="en-US" dirty="0"/>
            </a:br>
            <a:br>
              <a:rPr lang="en-US" dirty="0"/>
            </a:br>
            <a:r>
              <a:rPr lang="en-US" dirty="0"/>
              <a:t>Pension tax credit illustration </a:t>
            </a:r>
            <a:endParaRPr lang="en-CA" dirty="0"/>
          </a:p>
        </p:txBody>
      </p:sp>
    </p:spTree>
    <p:extLst>
      <p:ext uri="{BB962C8B-B14F-4D97-AF65-F5344CB8AC3E}">
        <p14:creationId xmlns:p14="http://schemas.microsoft.com/office/powerpoint/2010/main" val="19392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D65F25-D13E-804F-BA3C-8C0E4164DBFF}"/>
              </a:ext>
            </a:extLst>
          </p:cNvPr>
          <p:cNvSpPr>
            <a:spLocks noGrp="1"/>
          </p:cNvSpPr>
          <p:nvPr>
            <p:ph type="sldNum" sz="quarter" idx="12"/>
          </p:nvPr>
        </p:nvSpPr>
        <p:spPr>
          <a:xfrm>
            <a:off x="0" y="6487578"/>
            <a:ext cx="478800" cy="365125"/>
          </a:xfrm>
        </p:spPr>
        <p:txBody>
          <a:bodyPr/>
          <a:lstStyle/>
          <a:p>
            <a:fld id="{9AA69388-60FF-46E0-B068-9E74D46E27BB}" type="slidenum">
              <a:rPr lang="en-CA" smtClean="0"/>
              <a:pPr/>
              <a:t>18</a:t>
            </a:fld>
            <a:endParaRPr lang="en-CA"/>
          </a:p>
        </p:txBody>
      </p:sp>
      <p:graphicFrame>
        <p:nvGraphicFramePr>
          <p:cNvPr id="12" name="Table 12">
            <a:extLst>
              <a:ext uri="{FF2B5EF4-FFF2-40B4-BE49-F238E27FC236}">
                <a16:creationId xmlns:a16="http://schemas.microsoft.com/office/drawing/2014/main" id="{D491E43D-C48F-F74E-946E-43F52910DBFF}"/>
              </a:ext>
            </a:extLst>
          </p:cNvPr>
          <p:cNvGraphicFramePr>
            <a:graphicFrameLocks noGrp="1"/>
          </p:cNvGraphicFramePr>
          <p:nvPr>
            <p:ph idx="13"/>
            <p:extLst>
              <p:ext uri="{D42A27DB-BD31-4B8C-83A1-F6EECF244321}">
                <p14:modId xmlns:p14="http://schemas.microsoft.com/office/powerpoint/2010/main" val="3356216714"/>
              </p:ext>
            </p:extLst>
          </p:nvPr>
        </p:nvGraphicFramePr>
        <p:xfrm>
          <a:off x="479425" y="1412875"/>
          <a:ext cx="11160125" cy="2473326"/>
        </p:xfrm>
        <a:graphic>
          <a:graphicData uri="http://schemas.openxmlformats.org/drawingml/2006/table">
            <a:tbl>
              <a:tblPr>
                <a:tableStyleId>{5C22544A-7EE6-4342-B048-85BDC9FD1C3A}</a:tableStyleId>
              </a:tblPr>
              <a:tblGrid>
                <a:gridCol w="1730375">
                  <a:extLst>
                    <a:ext uri="{9D8B030D-6E8A-4147-A177-3AD203B41FA5}">
                      <a16:colId xmlns:a16="http://schemas.microsoft.com/office/drawing/2014/main" val="1073106451"/>
                    </a:ext>
                  </a:extLst>
                </a:gridCol>
                <a:gridCol w="1371600">
                  <a:extLst>
                    <a:ext uri="{9D8B030D-6E8A-4147-A177-3AD203B41FA5}">
                      <a16:colId xmlns:a16="http://schemas.microsoft.com/office/drawing/2014/main" val="1494040208"/>
                    </a:ext>
                  </a:extLst>
                </a:gridCol>
                <a:gridCol w="4029075">
                  <a:extLst>
                    <a:ext uri="{9D8B030D-6E8A-4147-A177-3AD203B41FA5}">
                      <a16:colId xmlns:a16="http://schemas.microsoft.com/office/drawing/2014/main" val="903820074"/>
                    </a:ext>
                  </a:extLst>
                </a:gridCol>
                <a:gridCol w="4029075">
                  <a:extLst>
                    <a:ext uri="{9D8B030D-6E8A-4147-A177-3AD203B41FA5}">
                      <a16:colId xmlns:a16="http://schemas.microsoft.com/office/drawing/2014/main" val="505062590"/>
                    </a:ext>
                  </a:extLst>
                </a:gridCol>
              </a:tblGrid>
              <a:tr h="824442">
                <a:tc>
                  <a:txBody>
                    <a:bodyPr/>
                    <a:lstStyle/>
                    <a:p>
                      <a:pPr algn="ctr"/>
                      <a:endParaRPr lang="en-US" b="1" dirty="0">
                        <a:solidFill>
                          <a:schemeClr val="tx2"/>
                        </a:solidFill>
                        <a:effectLst/>
                        <a:latin typeface="Calibri" panose="020F0502020204030204" pitchFamily="34" charset="0"/>
                        <a:cs typeface="Calibri" panose="020F0502020204030204" pitchFamily="34" charset="0"/>
                      </a:endParaRPr>
                    </a:p>
                  </a:txBody>
                  <a:tcPr marL="47625" marR="47625" marT="0" marB="0" anchor="ctr">
                    <a:lnB w="6350" cap="flat" cmpd="sng" algn="ctr">
                      <a:solidFill>
                        <a:schemeClr val="tx2"/>
                      </a:solidFill>
                      <a:prstDash val="solid"/>
                      <a:round/>
                      <a:headEnd type="none" w="med" len="med"/>
                      <a:tailEnd type="none" w="med" len="med"/>
                    </a:lnB>
                    <a:noFill/>
                  </a:tcPr>
                </a:tc>
                <a:tc>
                  <a:txBody>
                    <a:bodyPr/>
                    <a:lstStyle/>
                    <a:p>
                      <a:pPr algn="ctr"/>
                      <a:r>
                        <a:rPr lang="en-US" b="1" dirty="0">
                          <a:solidFill>
                            <a:schemeClr val="tx2"/>
                          </a:solidFill>
                          <a:effectLst/>
                          <a:latin typeface="Calibri" panose="020F0502020204030204" pitchFamily="34" charset="0"/>
                          <a:cs typeface="Calibri" panose="020F0502020204030204" pitchFamily="34" charset="0"/>
                        </a:rPr>
                        <a:t>GIC </a:t>
                      </a:r>
                    </a:p>
                  </a:txBody>
                  <a:tcPr marL="47625" marR="47625" marT="0" marB="0" anchor="ctr">
                    <a:lnB w="6350" cap="flat" cmpd="sng" algn="ctr">
                      <a:solidFill>
                        <a:schemeClr val="tx2"/>
                      </a:solidFill>
                      <a:prstDash val="solid"/>
                      <a:round/>
                      <a:headEnd type="none" w="med" len="med"/>
                      <a:tailEnd type="none" w="med" len="med"/>
                    </a:lnB>
                    <a:noFill/>
                  </a:tcPr>
                </a:tc>
                <a:tc>
                  <a:txBody>
                    <a:bodyPr/>
                    <a:lstStyle/>
                    <a:p>
                      <a:pPr algn="ctr"/>
                      <a:r>
                        <a:rPr lang="en-US" b="1" dirty="0">
                          <a:solidFill>
                            <a:schemeClr val="tx2"/>
                          </a:solidFill>
                          <a:effectLst/>
                          <a:latin typeface="Calibri" panose="020F0502020204030204" pitchFamily="34" charset="0"/>
                          <a:cs typeface="Calibri" panose="020F0502020204030204" pitchFamily="34" charset="0"/>
                        </a:rPr>
                        <a:t>Insurance GIC </a:t>
                      </a:r>
                    </a:p>
                    <a:p>
                      <a:pPr algn="ctr"/>
                      <a:r>
                        <a:rPr lang="en-US" sz="1400" b="0" dirty="0">
                          <a:solidFill>
                            <a:schemeClr val="tx2"/>
                          </a:solidFill>
                          <a:effectLst/>
                          <a:latin typeface="Calibri" panose="020F0502020204030204" pitchFamily="34" charset="0"/>
                          <a:cs typeface="Calibri" panose="020F0502020204030204" pitchFamily="34" charset="0"/>
                        </a:rPr>
                        <a:t>(Income splitting applied) </a:t>
                      </a:r>
                    </a:p>
                  </a:txBody>
                  <a:tcPr marL="47625" marR="47625" marT="0" marB="0" anchor="ctr">
                    <a:lnB w="6350" cap="flat" cmpd="sng" algn="ctr">
                      <a:solidFill>
                        <a:schemeClr val="tx2"/>
                      </a:solidFill>
                      <a:prstDash val="solid"/>
                      <a:round/>
                      <a:headEnd type="none" w="med" len="med"/>
                      <a:tailEnd type="none" w="med" len="med"/>
                    </a:lnB>
                    <a:noFill/>
                  </a:tcPr>
                </a:tc>
                <a:tc>
                  <a:txBody>
                    <a:bodyPr/>
                    <a:lstStyle/>
                    <a:p>
                      <a:pPr algn="ctr"/>
                      <a:r>
                        <a:rPr lang="en-US" b="1" dirty="0">
                          <a:solidFill>
                            <a:schemeClr val="tx2"/>
                          </a:solidFill>
                          <a:effectLst/>
                          <a:latin typeface="Calibri" panose="020F0502020204030204" pitchFamily="34" charset="0"/>
                          <a:cs typeface="Calibri" panose="020F0502020204030204" pitchFamily="34" charset="0"/>
                        </a:rPr>
                        <a:t>Insurance GIC </a:t>
                      </a:r>
                    </a:p>
                    <a:p>
                      <a:pPr algn="ctr"/>
                      <a:r>
                        <a:rPr lang="en-US" sz="1400" b="0" dirty="0">
                          <a:solidFill>
                            <a:schemeClr val="tx2"/>
                          </a:solidFill>
                          <a:effectLst/>
                          <a:latin typeface="Calibri" panose="020F0502020204030204" pitchFamily="34" charset="0"/>
                          <a:cs typeface="Calibri" panose="020F0502020204030204" pitchFamily="34" charset="0"/>
                        </a:rPr>
                        <a:t>(Pension tax credit applied to income splitting) </a:t>
                      </a:r>
                    </a:p>
                  </a:txBody>
                  <a:tcPr marL="47625" marR="47625" marT="0" marB="0" anchor="ctr">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56913356"/>
                  </a:ext>
                </a:extLst>
              </a:tr>
              <a:tr h="824442">
                <a:tc>
                  <a:txBody>
                    <a:bodyPr/>
                    <a:lstStyle/>
                    <a:p>
                      <a:r>
                        <a:rPr lang="en-US" b="1" dirty="0">
                          <a:solidFill>
                            <a:schemeClr val="tx2"/>
                          </a:solidFill>
                          <a:effectLst/>
                          <a:latin typeface="Calibri" panose="020F0502020204030204" pitchFamily="34" charset="0"/>
                          <a:cs typeface="Calibri" panose="020F0502020204030204" pitchFamily="34" charset="0"/>
                        </a:rPr>
                        <a:t>After tax return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b="0">
                          <a:solidFill>
                            <a:schemeClr val="tx2"/>
                          </a:solidFill>
                          <a:effectLst/>
                          <a:latin typeface="Calibri" panose="020F0502020204030204" pitchFamily="34" charset="0"/>
                          <a:cs typeface="Calibri" panose="020F0502020204030204" pitchFamily="34" charset="0"/>
                        </a:rPr>
                        <a:t>$6,788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b="0" dirty="0">
                          <a:solidFill>
                            <a:schemeClr val="tx2"/>
                          </a:solidFill>
                          <a:effectLst/>
                          <a:latin typeface="Calibri" panose="020F0502020204030204" pitchFamily="34" charset="0"/>
                          <a:cs typeface="Calibri" panose="020F0502020204030204" pitchFamily="34" charset="0"/>
                        </a:rPr>
                        <a:t>$7,368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b="0" dirty="0">
                          <a:solidFill>
                            <a:schemeClr val="tx2"/>
                          </a:solidFill>
                          <a:effectLst/>
                          <a:latin typeface="Calibri" panose="020F0502020204030204" pitchFamily="34" charset="0"/>
                          <a:cs typeface="Calibri" panose="020F0502020204030204" pitchFamily="34" charset="0"/>
                        </a:rPr>
                        <a:t>$8,089 </a:t>
                      </a:r>
                    </a:p>
                  </a:txBody>
                  <a:tcPr marL="47625" marR="47625"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13124260"/>
                  </a:ext>
                </a:extLst>
              </a:tr>
              <a:tr h="824442">
                <a:tc>
                  <a:txBody>
                    <a:bodyPr/>
                    <a:lstStyle/>
                    <a:p>
                      <a:r>
                        <a:rPr lang="en-US" b="1">
                          <a:solidFill>
                            <a:schemeClr val="tx2"/>
                          </a:solidFill>
                          <a:effectLst/>
                          <a:latin typeface="Calibri" panose="020F0502020204030204" pitchFamily="34" charset="0"/>
                          <a:cs typeface="Calibri" panose="020F0502020204030204" pitchFamily="34" charset="0"/>
                        </a:rPr>
                        <a:t>Rate </a:t>
                      </a:r>
                    </a:p>
                  </a:txBody>
                  <a:tcPr marL="47625" marR="47625" marT="0" marB="0"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b="0" dirty="0">
                          <a:solidFill>
                            <a:schemeClr val="tx2"/>
                          </a:solidFill>
                          <a:effectLst/>
                          <a:latin typeface="Calibri" panose="020F0502020204030204" pitchFamily="34" charset="0"/>
                          <a:cs typeface="Calibri" panose="020F0502020204030204" pitchFamily="34" charset="0"/>
                        </a:rPr>
                        <a:t>2.50% </a:t>
                      </a:r>
                    </a:p>
                  </a:txBody>
                  <a:tcPr marL="47625" marR="47625" marT="0" marB="0"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b="0" dirty="0">
                          <a:solidFill>
                            <a:schemeClr val="tx2"/>
                          </a:solidFill>
                          <a:effectLst/>
                          <a:latin typeface="Calibri" panose="020F0502020204030204" pitchFamily="34" charset="0"/>
                          <a:cs typeface="Calibri" panose="020F0502020204030204" pitchFamily="34" charset="0"/>
                        </a:rPr>
                        <a:t>2.71% </a:t>
                      </a:r>
                    </a:p>
                  </a:txBody>
                  <a:tcPr marL="47625" marR="47625" marT="0" marB="0"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b="1" dirty="0">
                          <a:solidFill>
                            <a:schemeClr val="accent1"/>
                          </a:solidFill>
                          <a:effectLst/>
                          <a:latin typeface="Calibri" panose="020F0502020204030204" pitchFamily="34" charset="0"/>
                          <a:cs typeface="Calibri" panose="020F0502020204030204" pitchFamily="34" charset="0"/>
                        </a:rPr>
                        <a:t>2.98%</a:t>
                      </a:r>
                    </a:p>
                  </a:txBody>
                  <a:tcPr marL="47625" marR="47625" marT="0" marB="0"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19825055"/>
                  </a:ext>
                </a:extLst>
              </a:tr>
            </a:tbl>
          </a:graphicData>
        </a:graphic>
      </p:graphicFrame>
      <p:sp>
        <p:nvSpPr>
          <p:cNvPr id="10" name="Text Placeholder 9">
            <a:extLst>
              <a:ext uri="{FF2B5EF4-FFF2-40B4-BE49-F238E27FC236}">
                <a16:creationId xmlns:a16="http://schemas.microsoft.com/office/drawing/2014/main" id="{8DD7463E-2850-6F4E-9441-010394607315}"/>
              </a:ext>
            </a:extLst>
          </p:cNvPr>
          <p:cNvSpPr>
            <a:spLocks noGrp="1"/>
          </p:cNvSpPr>
          <p:nvPr>
            <p:ph type="body" sz="half" idx="2"/>
          </p:nvPr>
        </p:nvSpPr>
        <p:spPr/>
        <p:txBody>
          <a:bodyPr/>
          <a:lstStyle/>
          <a:p>
            <a:endParaRPr lang="en-CA"/>
          </a:p>
        </p:txBody>
      </p:sp>
      <p:sp>
        <p:nvSpPr>
          <p:cNvPr id="6" name="Title 5">
            <a:extLst>
              <a:ext uri="{FF2B5EF4-FFF2-40B4-BE49-F238E27FC236}">
                <a16:creationId xmlns:a16="http://schemas.microsoft.com/office/drawing/2014/main" id="{13D8513E-2A8D-A840-97A7-09973AF5FF3E}"/>
              </a:ext>
            </a:extLst>
          </p:cNvPr>
          <p:cNvSpPr>
            <a:spLocks noGrp="1"/>
          </p:cNvSpPr>
          <p:nvPr>
            <p:ph type="title"/>
          </p:nvPr>
        </p:nvSpPr>
        <p:spPr>
          <a:xfrm>
            <a:off x="479424" y="1"/>
            <a:ext cx="11159375" cy="1044000"/>
          </a:xfrm>
        </p:spPr>
        <p:txBody>
          <a:bodyPr/>
          <a:lstStyle/>
          <a:p>
            <a:r>
              <a:rPr lang="en-US" dirty="0"/>
              <a:t>Pension tax credit illustration </a:t>
            </a:r>
            <a:endParaRPr lang="en-CA" dirty="0"/>
          </a:p>
        </p:txBody>
      </p:sp>
    </p:spTree>
    <p:extLst>
      <p:ext uri="{BB962C8B-B14F-4D97-AF65-F5344CB8AC3E}">
        <p14:creationId xmlns:p14="http://schemas.microsoft.com/office/powerpoint/2010/main" val="9446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3AF0-D1AF-164E-ADC9-4D562F7305EE}"/>
              </a:ext>
            </a:extLst>
          </p:cNvPr>
          <p:cNvSpPr>
            <a:spLocks noGrp="1"/>
          </p:cNvSpPr>
          <p:nvPr>
            <p:ph type="ctrTitle"/>
          </p:nvPr>
        </p:nvSpPr>
        <p:spPr>
          <a:xfrm>
            <a:off x="478800" y="1052513"/>
            <a:ext cx="7703040" cy="1688658"/>
          </a:xfrm>
        </p:spPr>
        <p:txBody>
          <a:bodyPr/>
          <a:lstStyle/>
          <a:p>
            <a:r>
              <a:rPr lang="en-US" sz="9600" dirty="0"/>
              <a:t>3</a:t>
            </a:r>
            <a:r>
              <a:rPr lang="en-US" sz="6000" dirty="0"/>
              <a:t> </a:t>
            </a:r>
            <a:endParaRPr lang="en-CA" sz="6000" dirty="0"/>
          </a:p>
        </p:txBody>
      </p:sp>
      <p:sp>
        <p:nvSpPr>
          <p:cNvPr id="3" name="Subtitle 2">
            <a:extLst>
              <a:ext uri="{FF2B5EF4-FFF2-40B4-BE49-F238E27FC236}">
                <a16:creationId xmlns:a16="http://schemas.microsoft.com/office/drawing/2014/main" id="{2E4BD041-131E-3349-A21E-F474E4396076}"/>
              </a:ext>
            </a:extLst>
          </p:cNvPr>
          <p:cNvSpPr>
            <a:spLocks noGrp="1"/>
          </p:cNvSpPr>
          <p:nvPr>
            <p:ph type="subTitle" idx="1"/>
          </p:nvPr>
        </p:nvSpPr>
        <p:spPr>
          <a:xfrm>
            <a:off x="487595" y="3154680"/>
            <a:ext cx="7703040" cy="1195597"/>
          </a:xfrm>
        </p:spPr>
        <p:txBody>
          <a:bodyPr/>
          <a:lstStyle/>
          <a:p>
            <a:r>
              <a:rPr lang="en-US" dirty="0"/>
              <a:t>Benefits of Insurance GICs – Assuris: protection of assets </a:t>
            </a:r>
            <a:endParaRPr lang="en-CA" dirty="0"/>
          </a:p>
        </p:txBody>
      </p:sp>
      <p:sp>
        <p:nvSpPr>
          <p:cNvPr id="5" name="Slide Number Placeholder 4">
            <a:extLst>
              <a:ext uri="{FF2B5EF4-FFF2-40B4-BE49-F238E27FC236}">
                <a16:creationId xmlns:a16="http://schemas.microsoft.com/office/drawing/2014/main" id="{5B6EB5D3-BF34-8A46-AD8D-01E963AA4645}"/>
              </a:ext>
            </a:extLst>
          </p:cNvPr>
          <p:cNvSpPr>
            <a:spLocks noGrp="1"/>
          </p:cNvSpPr>
          <p:nvPr>
            <p:ph type="sldNum" sz="quarter" idx="12"/>
          </p:nvPr>
        </p:nvSpPr>
        <p:spPr>
          <a:xfrm>
            <a:off x="0" y="6487578"/>
            <a:ext cx="478800" cy="365125"/>
          </a:xfrm>
        </p:spPr>
        <p:txBody>
          <a:bodyPr/>
          <a:lstStyle/>
          <a:p>
            <a:fld id="{9AA69388-60FF-46E0-B068-9E74D46E27BB}" type="slidenum">
              <a:rPr lang="en-CA" smtClean="0"/>
              <a:pPr/>
              <a:t>19</a:t>
            </a:fld>
            <a:endParaRPr lang="en-CA" dirty="0"/>
          </a:p>
        </p:txBody>
      </p:sp>
    </p:spTree>
    <p:extLst>
      <p:ext uri="{BB962C8B-B14F-4D97-AF65-F5344CB8AC3E}">
        <p14:creationId xmlns:p14="http://schemas.microsoft.com/office/powerpoint/2010/main" val="42711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4D518-2A92-1641-B8F3-F84EBA5BB934}"/>
              </a:ext>
            </a:extLst>
          </p:cNvPr>
          <p:cNvSpPr>
            <a:spLocks noGrp="1"/>
          </p:cNvSpPr>
          <p:nvPr>
            <p:ph type="sldNum" sz="quarter" idx="12"/>
          </p:nvPr>
        </p:nvSpPr>
        <p:spPr>
          <a:xfrm>
            <a:off x="0" y="6487578"/>
            <a:ext cx="478800" cy="365125"/>
          </a:xfrm>
        </p:spPr>
        <p:txBody>
          <a:bodyPr/>
          <a:lstStyle/>
          <a:p>
            <a:fld id="{9AA69388-60FF-46E0-B068-9E74D46E27BB}" type="slidenum">
              <a:rPr lang="en-CA" smtClean="0"/>
              <a:pPr/>
              <a:t>2</a:t>
            </a:fld>
            <a:endParaRPr lang="en-CA"/>
          </a:p>
        </p:txBody>
      </p:sp>
      <p:graphicFrame>
        <p:nvGraphicFramePr>
          <p:cNvPr id="7" name="Table 7">
            <a:extLst>
              <a:ext uri="{FF2B5EF4-FFF2-40B4-BE49-F238E27FC236}">
                <a16:creationId xmlns:a16="http://schemas.microsoft.com/office/drawing/2014/main" id="{B7CADF5B-357A-BD4E-AB98-0A280E927E70}"/>
              </a:ext>
            </a:extLst>
          </p:cNvPr>
          <p:cNvGraphicFramePr>
            <a:graphicFrameLocks noGrp="1"/>
          </p:cNvGraphicFramePr>
          <p:nvPr>
            <p:ph idx="13"/>
            <p:extLst>
              <p:ext uri="{D42A27DB-BD31-4B8C-83A1-F6EECF244321}">
                <p14:modId xmlns:p14="http://schemas.microsoft.com/office/powerpoint/2010/main" val="3435393457"/>
              </p:ext>
            </p:extLst>
          </p:nvPr>
        </p:nvGraphicFramePr>
        <p:xfrm>
          <a:off x="479425" y="1412874"/>
          <a:ext cx="11160124" cy="4392615"/>
        </p:xfrm>
        <a:graphic>
          <a:graphicData uri="http://schemas.openxmlformats.org/drawingml/2006/table">
            <a:tbl>
              <a:tblPr firstRow="1" bandRow="1">
                <a:tableStyleId>{2D5ABB26-0587-4C30-8999-92F81FD0307C}</a:tableStyleId>
              </a:tblPr>
              <a:tblGrid>
                <a:gridCol w="1273175">
                  <a:extLst>
                    <a:ext uri="{9D8B030D-6E8A-4147-A177-3AD203B41FA5}">
                      <a16:colId xmlns:a16="http://schemas.microsoft.com/office/drawing/2014/main" val="2940547817"/>
                    </a:ext>
                  </a:extLst>
                </a:gridCol>
                <a:gridCol w="9886949">
                  <a:extLst>
                    <a:ext uri="{9D8B030D-6E8A-4147-A177-3AD203B41FA5}">
                      <a16:colId xmlns:a16="http://schemas.microsoft.com/office/drawing/2014/main" val="973419745"/>
                    </a:ext>
                  </a:extLst>
                </a:gridCol>
              </a:tblGrid>
              <a:tr h="878523">
                <a:tc>
                  <a:txBody>
                    <a:bodyPr/>
                    <a:lstStyle/>
                    <a:p>
                      <a:pPr algn="ctr"/>
                      <a:r>
                        <a:rPr lang="en-CA" sz="4000" b="1" dirty="0">
                          <a:solidFill>
                            <a:schemeClr val="accent1"/>
                          </a:solidFill>
                        </a:rPr>
                        <a:t>01</a:t>
                      </a:r>
                    </a:p>
                  </a:txBody>
                  <a:tcPr anchor="ctr">
                    <a:lnB w="6350" cap="flat" cmpd="sng" algn="ctr">
                      <a:solidFill>
                        <a:schemeClr val="tx2"/>
                      </a:solidFill>
                      <a:prstDash val="solid"/>
                      <a:round/>
                      <a:headEnd type="none" w="med" len="med"/>
                      <a:tailEnd type="none" w="med" len="med"/>
                    </a:lnB>
                  </a:tcPr>
                </a:tc>
                <a:tc>
                  <a:txBody>
                    <a:bodyPr/>
                    <a:lstStyle/>
                    <a:p>
                      <a:r>
                        <a:rPr lang="en-US" sz="1800" b="0" kern="1200" dirty="0">
                          <a:solidFill>
                            <a:schemeClr val="tx2"/>
                          </a:solidFill>
                          <a:effectLst/>
                        </a:rPr>
                        <a:t>What is an Insurance GIC*? </a:t>
                      </a:r>
                      <a:endParaRPr lang="en-US" sz="1800" b="0" kern="1200" dirty="0">
                        <a:solidFill>
                          <a:schemeClr val="tx2"/>
                        </a:solidFill>
                        <a:effectLst/>
                        <a:latin typeface="+mn-lt"/>
                        <a:ea typeface="+mn-ea"/>
                        <a:cs typeface="+mn-cs"/>
                      </a:endParaRPr>
                    </a:p>
                  </a:txBody>
                  <a:tcPr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49240858"/>
                  </a:ext>
                </a:extLst>
              </a:tr>
              <a:tr h="878523">
                <a:tc>
                  <a:txBody>
                    <a:bodyPr/>
                    <a:lstStyle/>
                    <a:p>
                      <a:pPr algn="ctr"/>
                      <a:r>
                        <a:rPr lang="en-CA" sz="4000" b="1" dirty="0">
                          <a:solidFill>
                            <a:schemeClr val="accent1"/>
                          </a:solidFill>
                        </a:rPr>
                        <a:t>02</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800" b="0" kern="1200" dirty="0">
                          <a:solidFill>
                            <a:schemeClr val="tx2"/>
                          </a:solidFill>
                          <a:effectLst/>
                        </a:rPr>
                        <a:t>What is an accumulation annuity? </a:t>
                      </a:r>
                      <a:endParaRPr lang="en-US" sz="1800" b="0" kern="1200" dirty="0">
                        <a:solidFill>
                          <a:schemeClr val="tx2"/>
                        </a:solidFill>
                        <a:effectLst/>
                        <a:latin typeface="+mn-lt"/>
                        <a:ea typeface="+mn-ea"/>
                        <a:cs typeface="+mn-cs"/>
                      </a:endParaRP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68468614"/>
                  </a:ext>
                </a:extLst>
              </a:tr>
              <a:tr h="878523">
                <a:tc>
                  <a:txBody>
                    <a:bodyPr/>
                    <a:lstStyle/>
                    <a:p>
                      <a:pPr algn="ctr"/>
                      <a:r>
                        <a:rPr lang="en-CA" sz="4000" b="1" dirty="0">
                          <a:solidFill>
                            <a:schemeClr val="accent1"/>
                          </a:solidFill>
                        </a:rPr>
                        <a:t>03</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800" b="0" kern="1200" dirty="0">
                          <a:solidFill>
                            <a:schemeClr val="tx2"/>
                          </a:solidFill>
                          <a:effectLst/>
                        </a:rPr>
                        <a:t>Benefits of Insurance GICs* </a:t>
                      </a:r>
                      <a:endParaRPr lang="en-US" sz="1800" b="0" kern="1200" dirty="0">
                        <a:solidFill>
                          <a:schemeClr val="tx2"/>
                        </a:solidFill>
                        <a:effectLst/>
                        <a:latin typeface="+mn-lt"/>
                        <a:ea typeface="+mn-ea"/>
                        <a:cs typeface="+mn-cs"/>
                      </a:endParaRP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46909416"/>
                  </a:ext>
                </a:extLst>
              </a:tr>
              <a:tr h="878523">
                <a:tc>
                  <a:txBody>
                    <a:bodyPr/>
                    <a:lstStyle/>
                    <a:p>
                      <a:pPr algn="ctr"/>
                      <a:r>
                        <a:rPr lang="en-CA" sz="4000" b="1" dirty="0">
                          <a:solidFill>
                            <a:schemeClr val="accent1"/>
                          </a:solidFill>
                        </a:rPr>
                        <a:t>04</a:t>
                      </a: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800" b="0" kern="1200" dirty="0">
                          <a:solidFill>
                            <a:schemeClr val="tx2"/>
                          </a:solidFill>
                          <a:effectLst/>
                        </a:rPr>
                        <a:t>Insurance GICs* - in action </a:t>
                      </a:r>
                      <a:endParaRPr lang="en-US" sz="1800" b="0" kern="1200" dirty="0">
                        <a:solidFill>
                          <a:schemeClr val="tx2"/>
                        </a:solidFill>
                        <a:effectLst/>
                        <a:latin typeface="+mn-lt"/>
                        <a:ea typeface="+mn-ea"/>
                        <a:cs typeface="+mn-cs"/>
                      </a:endParaRPr>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48211987"/>
                  </a:ext>
                </a:extLst>
              </a:tr>
              <a:tr h="878523">
                <a:tc>
                  <a:txBody>
                    <a:bodyPr/>
                    <a:lstStyle/>
                    <a:p>
                      <a:pPr algn="ctr"/>
                      <a:r>
                        <a:rPr lang="en-CA" sz="4000" b="1" dirty="0">
                          <a:solidFill>
                            <a:schemeClr val="accent1"/>
                          </a:solidFill>
                        </a:rPr>
                        <a:t>05</a:t>
                      </a:r>
                    </a:p>
                  </a:txBody>
                  <a:tcPr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800" b="0" kern="1200" dirty="0">
                          <a:solidFill>
                            <a:schemeClr val="tx2"/>
                          </a:solidFill>
                          <a:effectLst/>
                        </a:rPr>
                        <a:t>Questions </a:t>
                      </a:r>
                      <a:endParaRPr lang="en-US" sz="1800" b="0" kern="1200" dirty="0">
                        <a:solidFill>
                          <a:schemeClr val="tx2"/>
                        </a:solidFill>
                        <a:effectLst/>
                        <a:latin typeface="+mn-lt"/>
                        <a:ea typeface="+mn-ea"/>
                        <a:cs typeface="+mn-cs"/>
                      </a:endParaRPr>
                    </a:p>
                  </a:txBody>
                  <a:tcPr anchor="ct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0786220"/>
                  </a:ext>
                </a:extLst>
              </a:tr>
            </a:tbl>
          </a:graphicData>
        </a:graphic>
      </p:graphicFrame>
      <p:sp>
        <p:nvSpPr>
          <p:cNvPr id="5" name="Text Placeholder 4">
            <a:extLst>
              <a:ext uri="{FF2B5EF4-FFF2-40B4-BE49-F238E27FC236}">
                <a16:creationId xmlns:a16="http://schemas.microsoft.com/office/drawing/2014/main" id="{FB9C0073-E551-5340-BC7D-4DBC4106F078}"/>
              </a:ext>
            </a:extLst>
          </p:cNvPr>
          <p:cNvSpPr>
            <a:spLocks noGrp="1"/>
          </p:cNvSpPr>
          <p:nvPr>
            <p:ph type="body" sz="half" idx="2"/>
          </p:nvPr>
        </p:nvSpPr>
        <p:spPr>
          <a:xfrm>
            <a:off x="478800" y="5805264"/>
            <a:ext cx="11164824" cy="466785"/>
          </a:xfrm>
        </p:spPr>
        <p:txBody>
          <a:bodyPr/>
          <a:lstStyle/>
          <a:p>
            <a:r>
              <a:rPr lang="en-US" dirty="0"/>
              <a:t>* Our accumulation annuity (AA) is a guaranteed investment that is issued by Sun Life Assurance Company of Canada.</a:t>
            </a:r>
          </a:p>
        </p:txBody>
      </p:sp>
      <p:sp>
        <p:nvSpPr>
          <p:cNvPr id="6" name="Title 5">
            <a:extLst>
              <a:ext uri="{FF2B5EF4-FFF2-40B4-BE49-F238E27FC236}">
                <a16:creationId xmlns:a16="http://schemas.microsoft.com/office/drawing/2014/main" id="{C149225D-24DF-604B-8D5D-AD48700F5055}"/>
              </a:ext>
            </a:extLst>
          </p:cNvPr>
          <p:cNvSpPr>
            <a:spLocks noGrp="1"/>
          </p:cNvSpPr>
          <p:nvPr>
            <p:ph type="title"/>
          </p:nvPr>
        </p:nvSpPr>
        <p:spPr>
          <a:xfrm>
            <a:off x="479424" y="1"/>
            <a:ext cx="11159375" cy="1044000"/>
          </a:xfrm>
        </p:spPr>
        <p:txBody>
          <a:bodyPr/>
          <a:lstStyle/>
          <a:p>
            <a:r>
              <a:rPr lang="en-CA" dirty="0"/>
              <a:t>Agenda</a:t>
            </a:r>
          </a:p>
        </p:txBody>
      </p:sp>
    </p:spTree>
    <p:extLst>
      <p:ext uri="{BB962C8B-B14F-4D97-AF65-F5344CB8AC3E}">
        <p14:creationId xmlns:p14="http://schemas.microsoft.com/office/powerpoint/2010/main" val="11506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8603FF-ED18-D345-A201-DEE79245038C}"/>
              </a:ext>
            </a:extLst>
          </p:cNvPr>
          <p:cNvSpPr>
            <a:spLocks noGrp="1"/>
          </p:cNvSpPr>
          <p:nvPr>
            <p:ph type="sldNum" sz="quarter" idx="12"/>
          </p:nvPr>
        </p:nvSpPr>
        <p:spPr/>
        <p:txBody>
          <a:bodyPr/>
          <a:lstStyle/>
          <a:p>
            <a:fld id="{9AA69388-60FF-46E0-B068-9E74D46E27BB}" type="slidenum">
              <a:rPr lang="en-CA" smtClean="0"/>
              <a:t>20</a:t>
            </a:fld>
            <a:endParaRPr lang="en-CA"/>
          </a:p>
        </p:txBody>
      </p:sp>
      <p:sp>
        <p:nvSpPr>
          <p:cNvPr id="10" name="Content Placeholder 9">
            <a:extLst>
              <a:ext uri="{FF2B5EF4-FFF2-40B4-BE49-F238E27FC236}">
                <a16:creationId xmlns:a16="http://schemas.microsoft.com/office/drawing/2014/main" id="{97E154BF-1330-464E-8A5C-0C85247D452E}"/>
              </a:ext>
            </a:extLst>
          </p:cNvPr>
          <p:cNvSpPr>
            <a:spLocks noGrp="1"/>
          </p:cNvSpPr>
          <p:nvPr>
            <p:ph idx="14"/>
          </p:nvPr>
        </p:nvSpPr>
        <p:spPr>
          <a:xfrm>
            <a:off x="6238800" y="1736725"/>
            <a:ext cx="5069280" cy="3932555"/>
          </a:xfrm>
        </p:spPr>
        <p:txBody>
          <a:bodyPr/>
          <a:lstStyle/>
          <a:p>
            <a:pPr marL="0" indent="0">
              <a:buNone/>
            </a:pPr>
            <a:r>
              <a:rPr lang="en-US" sz="3200" b="1" dirty="0" err="1"/>
              <a:t>Assuris</a:t>
            </a:r>
            <a:r>
              <a:rPr lang="en-US" sz="3200" b="1" dirty="0"/>
              <a:t> </a:t>
            </a:r>
            <a:endParaRPr lang="en-US" sz="3200" dirty="0"/>
          </a:p>
          <a:p>
            <a:r>
              <a:rPr lang="en-US" dirty="0" err="1"/>
              <a:t>Assuris</a:t>
            </a:r>
            <a:r>
              <a:rPr lang="en-US" dirty="0"/>
              <a:t> is an organization that protects policyholders by minimizing the loss of benefits, including some deposit type products, such as insurance GICs. </a:t>
            </a:r>
          </a:p>
          <a:p>
            <a:r>
              <a:rPr lang="en-US" dirty="0"/>
              <a:t>You may be covered by CDIC on your GICs with other institutions. </a:t>
            </a:r>
          </a:p>
          <a:p>
            <a:endParaRPr lang="en-CA" dirty="0"/>
          </a:p>
        </p:txBody>
      </p:sp>
      <p:sp>
        <p:nvSpPr>
          <p:cNvPr id="11" name="Content Placeholder 10">
            <a:extLst>
              <a:ext uri="{FF2B5EF4-FFF2-40B4-BE49-F238E27FC236}">
                <a16:creationId xmlns:a16="http://schemas.microsoft.com/office/drawing/2014/main" id="{791AB351-A5A6-E343-B1A7-8C933DB93C56}"/>
              </a:ext>
            </a:extLst>
          </p:cNvPr>
          <p:cNvSpPr>
            <a:spLocks noGrp="1"/>
          </p:cNvSpPr>
          <p:nvPr>
            <p:ph idx="15"/>
          </p:nvPr>
        </p:nvSpPr>
        <p:spPr/>
        <p:txBody>
          <a:bodyPr/>
          <a:lstStyle/>
          <a:p>
            <a:pPr marL="0" indent="0">
              <a:buNone/>
            </a:pPr>
            <a:r>
              <a:rPr lang="en-US" sz="3200" b="1" dirty="0"/>
              <a:t>Insurance GICs </a:t>
            </a:r>
            <a:br>
              <a:rPr lang="en-US" sz="3200" b="1" dirty="0"/>
            </a:br>
            <a:r>
              <a:rPr lang="en-US" sz="3200" b="1" dirty="0"/>
              <a:t>are backed </a:t>
            </a:r>
            <a:br>
              <a:rPr lang="en-US" b="1" dirty="0"/>
            </a:br>
            <a:r>
              <a:rPr lang="en-US" dirty="0"/>
              <a:t>by the financial strength of </a:t>
            </a:r>
            <a:br>
              <a:rPr lang="en-US" dirty="0"/>
            </a:br>
            <a:r>
              <a:rPr lang="en-US" dirty="0"/>
              <a:t>Sun Life Assurance Company </a:t>
            </a:r>
            <a:br>
              <a:rPr lang="en-US" dirty="0"/>
            </a:br>
            <a:r>
              <a:rPr lang="en-US" dirty="0"/>
              <a:t>of Canada. </a:t>
            </a:r>
          </a:p>
          <a:p>
            <a:endParaRPr lang="en-CA" dirty="0"/>
          </a:p>
        </p:txBody>
      </p:sp>
      <p:sp>
        <p:nvSpPr>
          <p:cNvPr id="9" name="Text Placeholder 8">
            <a:extLst>
              <a:ext uri="{FF2B5EF4-FFF2-40B4-BE49-F238E27FC236}">
                <a16:creationId xmlns:a16="http://schemas.microsoft.com/office/drawing/2014/main" id="{454BC450-06A0-0A4A-B0E3-28786D80EF63}"/>
              </a:ext>
            </a:extLst>
          </p:cNvPr>
          <p:cNvSpPr>
            <a:spLocks noGrp="1"/>
          </p:cNvSpPr>
          <p:nvPr>
            <p:ph type="body" sz="half" idx="2"/>
          </p:nvPr>
        </p:nvSpPr>
        <p:spPr/>
        <p:txBody>
          <a:bodyPr/>
          <a:lstStyle/>
          <a:p>
            <a:endParaRPr lang="en-CA"/>
          </a:p>
        </p:txBody>
      </p:sp>
      <p:sp>
        <p:nvSpPr>
          <p:cNvPr id="7" name="Title 6">
            <a:extLst>
              <a:ext uri="{FF2B5EF4-FFF2-40B4-BE49-F238E27FC236}">
                <a16:creationId xmlns:a16="http://schemas.microsoft.com/office/drawing/2014/main" id="{EDE2B427-FE58-6D4C-9C45-F58DEFA28835}"/>
              </a:ext>
            </a:extLst>
          </p:cNvPr>
          <p:cNvSpPr>
            <a:spLocks noGrp="1"/>
          </p:cNvSpPr>
          <p:nvPr>
            <p:ph type="title"/>
          </p:nvPr>
        </p:nvSpPr>
        <p:spPr/>
        <p:txBody>
          <a:bodyPr/>
          <a:lstStyle/>
          <a:p>
            <a:r>
              <a:rPr lang="en-US" dirty="0" err="1"/>
              <a:t>Assuris</a:t>
            </a:r>
            <a:r>
              <a:rPr lang="en-US" dirty="0"/>
              <a:t>: protection of assets</a:t>
            </a:r>
            <a:endParaRPr lang="en-CA" dirty="0"/>
          </a:p>
        </p:txBody>
      </p:sp>
    </p:spTree>
    <p:extLst>
      <p:ext uri="{BB962C8B-B14F-4D97-AF65-F5344CB8AC3E}">
        <p14:creationId xmlns:p14="http://schemas.microsoft.com/office/powerpoint/2010/main" val="372953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3EC9-7D69-584C-937D-C01089C0A09D}"/>
              </a:ext>
            </a:extLst>
          </p:cNvPr>
          <p:cNvSpPr>
            <a:spLocks noGrp="1"/>
          </p:cNvSpPr>
          <p:nvPr>
            <p:ph type="ctrTitle"/>
          </p:nvPr>
        </p:nvSpPr>
        <p:spPr/>
        <p:txBody>
          <a:bodyPr/>
          <a:lstStyle/>
          <a:p>
            <a:r>
              <a:rPr lang="en-CA" dirty="0"/>
              <a:t>Questions</a:t>
            </a:r>
          </a:p>
        </p:txBody>
      </p:sp>
      <p:sp>
        <p:nvSpPr>
          <p:cNvPr id="3" name="Subtitle 2">
            <a:extLst>
              <a:ext uri="{FF2B5EF4-FFF2-40B4-BE49-F238E27FC236}">
                <a16:creationId xmlns:a16="http://schemas.microsoft.com/office/drawing/2014/main" id="{92C55C9D-8624-D04F-972C-08AA28371BD8}"/>
              </a:ext>
            </a:extLst>
          </p:cNvPr>
          <p:cNvSpPr>
            <a:spLocks noGrp="1"/>
          </p:cNvSpPr>
          <p:nvPr>
            <p:ph type="subTitle" idx="1"/>
          </p:nvPr>
        </p:nvSpPr>
        <p:spPr/>
        <p:txBody>
          <a:bodyPr/>
          <a:lstStyle/>
          <a:p>
            <a:endParaRPr lang="en-CA"/>
          </a:p>
        </p:txBody>
      </p:sp>
      <p:sp>
        <p:nvSpPr>
          <p:cNvPr id="5" name="Slide Number Placeholder 4">
            <a:extLst>
              <a:ext uri="{FF2B5EF4-FFF2-40B4-BE49-F238E27FC236}">
                <a16:creationId xmlns:a16="http://schemas.microsoft.com/office/drawing/2014/main" id="{BB217EC3-1422-3C49-8C35-DD348D35DB52}"/>
              </a:ext>
            </a:extLst>
          </p:cNvPr>
          <p:cNvSpPr>
            <a:spLocks noGrp="1"/>
          </p:cNvSpPr>
          <p:nvPr>
            <p:ph type="sldNum" sz="quarter" idx="12"/>
          </p:nvPr>
        </p:nvSpPr>
        <p:spPr/>
        <p:txBody>
          <a:bodyPr/>
          <a:lstStyle/>
          <a:p>
            <a:fld id="{9AA69388-60FF-46E0-B068-9E74D46E27BB}" type="slidenum">
              <a:rPr lang="en-CA" smtClean="0"/>
              <a:pPr/>
              <a:t>21</a:t>
            </a:fld>
            <a:endParaRPr lang="en-CA" dirty="0"/>
          </a:p>
        </p:txBody>
      </p:sp>
    </p:spTree>
    <p:extLst>
      <p:ext uri="{BB962C8B-B14F-4D97-AF65-F5344CB8AC3E}">
        <p14:creationId xmlns:p14="http://schemas.microsoft.com/office/powerpoint/2010/main" val="15707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FD0871-3141-49E0-86B1-1DD582D875BD}"/>
              </a:ext>
            </a:extLst>
          </p:cNvPr>
          <p:cNvSpPr>
            <a:spLocks noGrp="1"/>
          </p:cNvSpPr>
          <p:nvPr>
            <p:ph type="sldNum" sz="quarter" idx="12"/>
          </p:nvPr>
        </p:nvSpPr>
        <p:spPr/>
        <p:txBody>
          <a:bodyPr/>
          <a:lstStyle/>
          <a:p>
            <a:fld id="{9AA69388-60FF-46E0-B068-9E74D46E27BB}" type="slidenum">
              <a:rPr lang="en-CA" smtClean="0"/>
              <a:t>22</a:t>
            </a:fld>
            <a:endParaRPr lang="en-CA"/>
          </a:p>
        </p:txBody>
      </p:sp>
      <p:sp>
        <p:nvSpPr>
          <p:cNvPr id="5" name="Text Placeholder 4">
            <a:extLst>
              <a:ext uri="{FF2B5EF4-FFF2-40B4-BE49-F238E27FC236}">
                <a16:creationId xmlns:a16="http://schemas.microsoft.com/office/drawing/2014/main" id="{15C99D99-53FE-4E32-BC8B-6819BD34EBB3}"/>
              </a:ext>
            </a:extLst>
          </p:cNvPr>
          <p:cNvSpPr>
            <a:spLocks noGrp="1"/>
          </p:cNvSpPr>
          <p:nvPr>
            <p:ph type="body" idx="1"/>
          </p:nvPr>
        </p:nvSpPr>
        <p:spPr>
          <a:xfrm>
            <a:off x="478800" y="184251"/>
            <a:ext cx="11160000" cy="2527373"/>
          </a:xfrm>
        </p:spPr>
        <p:txBody>
          <a:bodyPr/>
          <a:lstStyle/>
          <a:p>
            <a:r>
              <a:rPr lang="en-US" sz="1400">
                <a:ea typeface="+mn-lt"/>
                <a:cs typeface="+mn-lt"/>
              </a:rPr>
              <a:t>Sun Life Global Investments is a trade name of SLGI Asset Management Inc., Sun Life Assurance Company of Canada and Sun Life Financial Trust Inc. </a:t>
            </a:r>
            <a:endParaRPr lang="en-US" sz="1400">
              <a:cs typeface="Calibri"/>
            </a:endParaRPr>
          </a:p>
          <a:p>
            <a:r>
              <a:rPr lang="en-US" sz="1400">
                <a:ea typeface="+mn-lt"/>
                <a:cs typeface="+mn-lt"/>
              </a:rPr>
              <a:t>Sun Life Assurance Company of Canada is the issuer of guaranteed insurance contracts, including Accumulation Annuities (Insurance GICs), Payout Annuities, and Individual Variable Insurance Contracts (Sun Life GIFs). </a:t>
            </a:r>
            <a:endParaRPr lang="en-US" sz="1400">
              <a:cs typeface="Calibri"/>
            </a:endParaRPr>
          </a:p>
          <a:p>
            <a:r>
              <a:rPr lang="en-US" sz="1400">
                <a:ea typeface="+mn-lt"/>
                <a:cs typeface="+mn-lt"/>
              </a:rPr>
              <a:t>© Sun Life Assurance Company of Canada, and its licensors, 2021. Sun Life Assurance Company of Canada is a member of the Sun Life group of companies. </a:t>
            </a:r>
            <a:r>
              <a:rPr lang="en-US" sz="1400" dirty="0">
                <a:ea typeface="+mn-lt"/>
                <a:cs typeface="+mn-lt"/>
              </a:rPr>
              <a:t>All rights reserved.</a:t>
            </a:r>
            <a:r>
              <a:rPr lang="en-US" sz="1400">
                <a:ea typeface="+mn-lt"/>
                <a:cs typeface="+mn-lt"/>
              </a:rPr>
              <a:t> </a:t>
            </a:r>
            <a:endParaRPr lang="en-US"/>
          </a:p>
        </p:txBody>
      </p:sp>
      <p:sp>
        <p:nvSpPr>
          <p:cNvPr id="7" name="Text Placeholder 6">
            <a:extLst>
              <a:ext uri="{FF2B5EF4-FFF2-40B4-BE49-F238E27FC236}">
                <a16:creationId xmlns:a16="http://schemas.microsoft.com/office/drawing/2014/main" id="{4A25FF15-9534-4A00-8F52-20ADBA6F4E5F}"/>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57562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CC21A6-F40D-5D48-8326-395D6DC8AC25}"/>
              </a:ext>
            </a:extLst>
          </p:cNvPr>
          <p:cNvSpPr>
            <a:spLocks noGrp="1"/>
          </p:cNvSpPr>
          <p:nvPr>
            <p:ph type="sldNum" sz="quarter" idx="12"/>
          </p:nvPr>
        </p:nvSpPr>
        <p:spPr>
          <a:xfrm>
            <a:off x="0" y="6487578"/>
            <a:ext cx="478800" cy="365125"/>
          </a:xfrm>
        </p:spPr>
        <p:txBody>
          <a:bodyPr/>
          <a:lstStyle/>
          <a:p>
            <a:fld id="{9AA69388-60FF-46E0-B068-9E74D46E27BB}" type="slidenum">
              <a:rPr lang="en-CA" smtClean="0"/>
              <a:pPr/>
              <a:t>3</a:t>
            </a:fld>
            <a:endParaRPr lang="en-CA"/>
          </a:p>
        </p:txBody>
      </p:sp>
      <p:sp>
        <p:nvSpPr>
          <p:cNvPr id="12" name="Text Placeholder 11">
            <a:extLst>
              <a:ext uri="{FF2B5EF4-FFF2-40B4-BE49-F238E27FC236}">
                <a16:creationId xmlns:a16="http://schemas.microsoft.com/office/drawing/2014/main" id="{1F8E0C19-E033-7640-92C5-D5995152CA04}"/>
              </a:ext>
            </a:extLst>
          </p:cNvPr>
          <p:cNvSpPr>
            <a:spLocks noGrp="1"/>
          </p:cNvSpPr>
          <p:nvPr>
            <p:ph type="body" sz="half" idx="2"/>
          </p:nvPr>
        </p:nvSpPr>
        <p:spPr/>
        <p:txBody>
          <a:bodyPr/>
          <a:lstStyle/>
          <a:p>
            <a:endParaRPr lang="en-CA"/>
          </a:p>
        </p:txBody>
      </p:sp>
      <p:sp>
        <p:nvSpPr>
          <p:cNvPr id="6" name="Title 5">
            <a:extLst>
              <a:ext uri="{FF2B5EF4-FFF2-40B4-BE49-F238E27FC236}">
                <a16:creationId xmlns:a16="http://schemas.microsoft.com/office/drawing/2014/main" id="{67F666FF-1DB4-5044-A71A-0B4131F2BC4C}"/>
              </a:ext>
            </a:extLst>
          </p:cNvPr>
          <p:cNvSpPr>
            <a:spLocks noGrp="1"/>
          </p:cNvSpPr>
          <p:nvPr>
            <p:ph type="title"/>
          </p:nvPr>
        </p:nvSpPr>
        <p:spPr>
          <a:xfrm>
            <a:off x="479424" y="1"/>
            <a:ext cx="11159375" cy="1044000"/>
          </a:xfrm>
        </p:spPr>
        <p:txBody>
          <a:bodyPr>
            <a:normAutofit/>
          </a:bodyPr>
          <a:lstStyle/>
          <a:p>
            <a:r>
              <a:rPr lang="en-US" dirty="0"/>
              <a:t>What is an insurance GIC? </a:t>
            </a:r>
            <a:endParaRPr lang="en-CA" dirty="0"/>
          </a:p>
        </p:txBody>
      </p:sp>
      <p:sp>
        <p:nvSpPr>
          <p:cNvPr id="7" name="Oval 6">
            <a:extLst>
              <a:ext uri="{FF2B5EF4-FFF2-40B4-BE49-F238E27FC236}">
                <a16:creationId xmlns:a16="http://schemas.microsoft.com/office/drawing/2014/main" id="{3A6B6EF6-3B7C-1342-A92B-C496DBA0B9A3}"/>
              </a:ext>
            </a:extLst>
          </p:cNvPr>
          <p:cNvSpPr/>
          <p:nvPr/>
        </p:nvSpPr>
        <p:spPr>
          <a:xfrm>
            <a:off x="472440" y="1418872"/>
            <a:ext cx="3657600" cy="3657600"/>
          </a:xfrm>
          <a:prstGeom prst="ellipse">
            <a:avLst/>
          </a:prstGeom>
          <a:solidFill>
            <a:schemeClr val="accent1"/>
          </a:solidFill>
        </p:spPr>
        <p:txBody>
          <a:bodyPr wrap="none" anchor="ctr">
            <a:spAutoFit/>
          </a:bodyPr>
          <a:lstStyle/>
          <a:p>
            <a:r>
              <a:rPr lang="en-US" sz="3600" b="1" dirty="0">
                <a:solidFill>
                  <a:schemeClr val="bg1"/>
                </a:solidFill>
              </a:rPr>
              <a:t>Insurance GIC </a:t>
            </a:r>
            <a:endParaRPr lang="en-CA" sz="3600" b="1" dirty="0">
              <a:solidFill>
                <a:schemeClr val="bg1"/>
              </a:solidFill>
            </a:endParaRPr>
          </a:p>
        </p:txBody>
      </p:sp>
      <p:sp>
        <p:nvSpPr>
          <p:cNvPr id="8" name="Oval 7">
            <a:extLst>
              <a:ext uri="{FF2B5EF4-FFF2-40B4-BE49-F238E27FC236}">
                <a16:creationId xmlns:a16="http://schemas.microsoft.com/office/drawing/2014/main" id="{C24D7D8F-850D-B34B-BE79-11C7A9DC378D}"/>
              </a:ext>
            </a:extLst>
          </p:cNvPr>
          <p:cNvSpPr/>
          <p:nvPr/>
        </p:nvSpPr>
        <p:spPr>
          <a:xfrm>
            <a:off x="8016240" y="1418872"/>
            <a:ext cx="3657600" cy="3657600"/>
          </a:xfrm>
          <a:prstGeom prst="ellipse">
            <a:avLst/>
          </a:prstGeom>
          <a:solidFill>
            <a:schemeClr val="tx2"/>
          </a:solidFill>
        </p:spPr>
        <p:txBody>
          <a:bodyPr wrap="none" anchor="ctr">
            <a:spAutoFit/>
          </a:bodyPr>
          <a:lstStyle/>
          <a:p>
            <a:pPr algn="ctr"/>
            <a:r>
              <a:rPr lang="en-US" sz="3600" b="1" dirty="0">
                <a:solidFill>
                  <a:schemeClr val="bg1"/>
                </a:solidFill>
              </a:rPr>
              <a:t>Accumulation </a:t>
            </a:r>
            <a:br>
              <a:rPr lang="en-US" sz="3600" b="1" dirty="0">
                <a:solidFill>
                  <a:schemeClr val="bg1"/>
                </a:solidFill>
              </a:rPr>
            </a:br>
            <a:r>
              <a:rPr lang="en-US" sz="3600" b="1" dirty="0">
                <a:solidFill>
                  <a:schemeClr val="bg1"/>
                </a:solidFill>
              </a:rPr>
              <a:t>Annuity </a:t>
            </a:r>
            <a:endParaRPr lang="en-CA" sz="3600" b="1" dirty="0">
              <a:solidFill>
                <a:schemeClr val="bg1"/>
              </a:solidFill>
            </a:endParaRPr>
          </a:p>
        </p:txBody>
      </p:sp>
      <p:sp>
        <p:nvSpPr>
          <p:cNvPr id="14" name="TextBox 13">
            <a:extLst>
              <a:ext uri="{FF2B5EF4-FFF2-40B4-BE49-F238E27FC236}">
                <a16:creationId xmlns:a16="http://schemas.microsoft.com/office/drawing/2014/main" id="{BE1B0171-BDD3-1C4E-B402-6D0ADC62DDB8}"/>
              </a:ext>
            </a:extLst>
          </p:cNvPr>
          <p:cNvSpPr txBox="1"/>
          <p:nvPr/>
        </p:nvSpPr>
        <p:spPr>
          <a:xfrm>
            <a:off x="5250180" y="1554480"/>
            <a:ext cx="1645920" cy="1691640"/>
          </a:xfrm>
          <a:prstGeom prst="rect">
            <a:avLst/>
          </a:prstGeom>
          <a:noFill/>
        </p:spPr>
        <p:txBody>
          <a:bodyPr wrap="square" lIns="0" tIns="72000" rIns="0" bIns="72000" rtlCol="0">
            <a:noAutofit/>
          </a:bodyPr>
          <a:lstStyle/>
          <a:p>
            <a:pPr algn="l"/>
            <a:r>
              <a:rPr lang="en-CA" sz="20000" b="1" dirty="0">
                <a:solidFill>
                  <a:schemeClr val="bg2"/>
                </a:solidFill>
              </a:rPr>
              <a:t>=</a:t>
            </a:r>
          </a:p>
        </p:txBody>
      </p:sp>
    </p:spTree>
    <p:extLst>
      <p:ext uri="{BB962C8B-B14F-4D97-AF65-F5344CB8AC3E}">
        <p14:creationId xmlns:p14="http://schemas.microsoft.com/office/powerpoint/2010/main" val="218162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8B579B-89C2-964A-9F1F-40B1636FACD5}"/>
              </a:ext>
            </a:extLst>
          </p:cNvPr>
          <p:cNvSpPr>
            <a:spLocks noGrp="1"/>
          </p:cNvSpPr>
          <p:nvPr>
            <p:ph type="sldNum" sz="quarter" idx="12"/>
          </p:nvPr>
        </p:nvSpPr>
        <p:spPr>
          <a:xfrm>
            <a:off x="0" y="6487578"/>
            <a:ext cx="478800" cy="365125"/>
          </a:xfrm>
        </p:spPr>
        <p:txBody>
          <a:bodyPr/>
          <a:lstStyle/>
          <a:p>
            <a:fld id="{9AA69388-60FF-46E0-B068-9E74D46E27BB}" type="slidenum">
              <a:rPr lang="en-CA" smtClean="0"/>
              <a:pPr/>
              <a:t>4</a:t>
            </a:fld>
            <a:endParaRPr lang="en-CA"/>
          </a:p>
        </p:txBody>
      </p:sp>
      <p:sp>
        <p:nvSpPr>
          <p:cNvPr id="11" name="Content Placeholder 10">
            <a:extLst>
              <a:ext uri="{FF2B5EF4-FFF2-40B4-BE49-F238E27FC236}">
                <a16:creationId xmlns:a16="http://schemas.microsoft.com/office/drawing/2014/main" id="{D086D3AD-1A00-154E-AA41-5241828936BA}"/>
              </a:ext>
            </a:extLst>
          </p:cNvPr>
          <p:cNvSpPr>
            <a:spLocks noGrp="1"/>
          </p:cNvSpPr>
          <p:nvPr>
            <p:ph idx="13"/>
          </p:nvPr>
        </p:nvSpPr>
        <p:spPr>
          <a:xfrm>
            <a:off x="479376" y="1412776"/>
            <a:ext cx="9777144" cy="4320000"/>
          </a:xfrm>
        </p:spPr>
        <p:txBody>
          <a:bodyPr/>
          <a:lstStyle/>
          <a:p>
            <a:r>
              <a:rPr lang="en-US" sz="3200" dirty="0"/>
              <a:t>Is a guaranteed investment available only through life insurance companies</a:t>
            </a:r>
          </a:p>
          <a:p>
            <a:r>
              <a:rPr lang="en-US" sz="3200" dirty="0"/>
              <a:t>Can be part of an RRSP, a TFSA, or non-reg.</a:t>
            </a:r>
          </a:p>
          <a:p>
            <a:r>
              <a:rPr lang="en-US" sz="3200" dirty="0"/>
              <a:t>Similar to bank/trust GICs, but with benefits</a:t>
            </a:r>
          </a:p>
          <a:p>
            <a:pPr marL="0" indent="0">
              <a:buNone/>
            </a:pPr>
            <a:endParaRPr lang="en-CA" sz="6000" dirty="0"/>
          </a:p>
        </p:txBody>
      </p:sp>
      <p:sp>
        <p:nvSpPr>
          <p:cNvPr id="10" name="Text Placeholder 9">
            <a:extLst>
              <a:ext uri="{FF2B5EF4-FFF2-40B4-BE49-F238E27FC236}">
                <a16:creationId xmlns:a16="http://schemas.microsoft.com/office/drawing/2014/main" id="{F1BA5C06-7714-CF42-A961-40027E887B24}"/>
              </a:ext>
            </a:extLst>
          </p:cNvPr>
          <p:cNvSpPr>
            <a:spLocks noGrp="1"/>
          </p:cNvSpPr>
          <p:nvPr>
            <p:ph type="body" sz="half" idx="2"/>
          </p:nvPr>
        </p:nvSpPr>
        <p:spPr/>
        <p:txBody>
          <a:bodyPr/>
          <a:lstStyle/>
          <a:p>
            <a:endParaRPr lang="en-CA"/>
          </a:p>
        </p:txBody>
      </p:sp>
      <p:sp>
        <p:nvSpPr>
          <p:cNvPr id="6" name="Title 5">
            <a:extLst>
              <a:ext uri="{FF2B5EF4-FFF2-40B4-BE49-F238E27FC236}">
                <a16:creationId xmlns:a16="http://schemas.microsoft.com/office/drawing/2014/main" id="{72CE7D77-E26C-8743-8A77-D14381D4F0E8}"/>
              </a:ext>
            </a:extLst>
          </p:cNvPr>
          <p:cNvSpPr>
            <a:spLocks noGrp="1"/>
          </p:cNvSpPr>
          <p:nvPr>
            <p:ph type="title"/>
          </p:nvPr>
        </p:nvSpPr>
        <p:spPr>
          <a:xfrm>
            <a:off x="479424" y="1"/>
            <a:ext cx="11159375" cy="1044000"/>
          </a:xfrm>
        </p:spPr>
        <p:txBody>
          <a:bodyPr/>
          <a:lstStyle/>
          <a:p>
            <a:r>
              <a:rPr lang="en-US" dirty="0"/>
              <a:t>What is an accumulation annuity?</a:t>
            </a:r>
            <a:endParaRPr lang="en-CA" dirty="0"/>
          </a:p>
        </p:txBody>
      </p:sp>
    </p:spTree>
    <p:extLst>
      <p:ext uri="{BB962C8B-B14F-4D97-AF65-F5344CB8AC3E}">
        <p14:creationId xmlns:p14="http://schemas.microsoft.com/office/powerpoint/2010/main" val="249179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BAFCBE-CB19-A24D-BD2F-B83455A9626C}"/>
              </a:ext>
            </a:extLst>
          </p:cNvPr>
          <p:cNvSpPr>
            <a:spLocks noGrp="1"/>
          </p:cNvSpPr>
          <p:nvPr>
            <p:ph type="sldNum" sz="quarter" idx="12"/>
          </p:nvPr>
        </p:nvSpPr>
        <p:spPr/>
        <p:txBody>
          <a:bodyPr/>
          <a:lstStyle/>
          <a:p>
            <a:fld id="{9AA69388-60FF-46E0-B068-9E74D46E27BB}" type="slidenum">
              <a:rPr lang="en-CA" smtClean="0"/>
              <a:t>5</a:t>
            </a:fld>
            <a:endParaRPr lang="en-CA"/>
          </a:p>
        </p:txBody>
      </p:sp>
      <p:graphicFrame>
        <p:nvGraphicFramePr>
          <p:cNvPr id="7" name="Table 7">
            <a:extLst>
              <a:ext uri="{FF2B5EF4-FFF2-40B4-BE49-F238E27FC236}">
                <a16:creationId xmlns:a16="http://schemas.microsoft.com/office/drawing/2014/main" id="{F92A3BB1-B237-664A-99CE-BAA41289CBDD}"/>
              </a:ext>
            </a:extLst>
          </p:cNvPr>
          <p:cNvGraphicFramePr>
            <a:graphicFrameLocks noGrp="1"/>
          </p:cNvGraphicFramePr>
          <p:nvPr>
            <p:ph idx="13"/>
            <p:extLst>
              <p:ext uri="{D42A27DB-BD31-4B8C-83A1-F6EECF244321}">
                <p14:modId xmlns:p14="http://schemas.microsoft.com/office/powerpoint/2010/main" val="3966723702"/>
              </p:ext>
            </p:extLst>
          </p:nvPr>
        </p:nvGraphicFramePr>
        <p:xfrm>
          <a:off x="479425" y="1412874"/>
          <a:ext cx="11160123" cy="3844926"/>
        </p:xfrm>
        <a:graphic>
          <a:graphicData uri="http://schemas.openxmlformats.org/drawingml/2006/table">
            <a:tbl>
              <a:tblPr>
                <a:tableStyleId>{5C22544A-7EE6-4342-B048-85BDC9FD1C3A}</a:tableStyleId>
              </a:tblPr>
              <a:tblGrid>
                <a:gridCol w="3720041">
                  <a:extLst>
                    <a:ext uri="{9D8B030D-6E8A-4147-A177-3AD203B41FA5}">
                      <a16:colId xmlns:a16="http://schemas.microsoft.com/office/drawing/2014/main" val="759856651"/>
                    </a:ext>
                  </a:extLst>
                </a:gridCol>
                <a:gridCol w="3720041">
                  <a:extLst>
                    <a:ext uri="{9D8B030D-6E8A-4147-A177-3AD203B41FA5}">
                      <a16:colId xmlns:a16="http://schemas.microsoft.com/office/drawing/2014/main" val="1353652565"/>
                    </a:ext>
                  </a:extLst>
                </a:gridCol>
                <a:gridCol w="3720041">
                  <a:extLst>
                    <a:ext uri="{9D8B030D-6E8A-4147-A177-3AD203B41FA5}">
                      <a16:colId xmlns:a16="http://schemas.microsoft.com/office/drawing/2014/main" val="2473422385"/>
                    </a:ext>
                  </a:extLst>
                </a:gridCol>
              </a:tblGrid>
              <a:tr h="1922463">
                <a:tc>
                  <a:txBody>
                    <a:bodyPr/>
                    <a:lstStyle/>
                    <a:p>
                      <a:pPr algn="ctr"/>
                      <a:r>
                        <a:rPr lang="en-US" sz="2400" b="1" kern="1200" dirty="0">
                          <a:solidFill>
                            <a:schemeClr val="bg1"/>
                          </a:solidFill>
                          <a:effectLst/>
                          <a:latin typeface="+mn-lt"/>
                          <a:ea typeface="+mn-ea"/>
                          <a:cs typeface="+mn-cs"/>
                        </a:rPr>
                        <a:t>Beneficiary </a:t>
                      </a:r>
                      <a:br>
                        <a:rPr lang="en-US" sz="2400" b="1" kern="1200" dirty="0">
                          <a:solidFill>
                            <a:schemeClr val="bg1"/>
                          </a:solidFill>
                          <a:effectLst/>
                          <a:latin typeface="+mn-lt"/>
                          <a:ea typeface="+mn-ea"/>
                          <a:cs typeface="+mn-cs"/>
                        </a:rPr>
                      </a:br>
                      <a:r>
                        <a:rPr lang="en-US" sz="2400" b="1" kern="1200" dirty="0">
                          <a:solidFill>
                            <a:schemeClr val="bg1"/>
                          </a:solidFill>
                          <a:effectLst/>
                          <a:latin typeface="+mn-lt"/>
                          <a:ea typeface="+mn-ea"/>
                          <a:cs typeface="+mn-cs"/>
                        </a:rPr>
                        <a:t>designation </a:t>
                      </a: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r>
                        <a:rPr lang="en-US" sz="2400" b="1" kern="1200" dirty="0">
                          <a:solidFill>
                            <a:schemeClr val="bg1"/>
                          </a:solidFill>
                          <a:effectLst/>
                          <a:latin typeface="+mn-lt"/>
                          <a:ea typeface="+mn-ea"/>
                          <a:cs typeface="+mn-cs"/>
                        </a:rPr>
                        <a:t>Pension </a:t>
                      </a:r>
                      <a:br>
                        <a:rPr lang="en-US" sz="2400" b="1" kern="1200" dirty="0">
                          <a:solidFill>
                            <a:schemeClr val="bg1"/>
                          </a:solidFill>
                          <a:effectLst/>
                          <a:latin typeface="+mn-lt"/>
                          <a:ea typeface="+mn-ea"/>
                          <a:cs typeface="+mn-cs"/>
                        </a:rPr>
                      </a:br>
                      <a:r>
                        <a:rPr lang="en-US" sz="2400" b="1" kern="1200" dirty="0">
                          <a:solidFill>
                            <a:schemeClr val="bg1"/>
                          </a:solidFill>
                          <a:effectLst/>
                          <a:latin typeface="+mn-lt"/>
                          <a:ea typeface="+mn-ea"/>
                          <a:cs typeface="+mn-cs"/>
                        </a:rPr>
                        <a:t>tax credit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tx2"/>
                    </a:solidFill>
                  </a:tcPr>
                </a:tc>
                <a:tc>
                  <a:txBody>
                    <a:bodyPr/>
                    <a:lstStyle/>
                    <a:p>
                      <a:pPr algn="ctr"/>
                      <a:r>
                        <a:rPr lang="en-US" sz="2400" b="1" kern="1200" dirty="0" err="1">
                          <a:solidFill>
                            <a:schemeClr val="tx2"/>
                          </a:solidFill>
                          <a:effectLst/>
                          <a:latin typeface="+mn-lt"/>
                          <a:ea typeface="+mn-ea"/>
                          <a:cs typeface="+mn-cs"/>
                        </a:rPr>
                        <a:t>Assuris</a:t>
                      </a:r>
                      <a:r>
                        <a:rPr lang="en-US" sz="2400" b="1" kern="1200" dirty="0">
                          <a:solidFill>
                            <a:schemeClr val="tx2"/>
                          </a:solidFill>
                          <a:effectLst/>
                          <a:latin typeface="+mn-lt"/>
                          <a:ea typeface="+mn-ea"/>
                          <a:cs typeface="+mn-cs"/>
                        </a:rPr>
                        <a:t> </a:t>
                      </a:r>
                      <a:br>
                        <a:rPr lang="en-US" sz="2400" b="1" kern="1200" dirty="0">
                          <a:solidFill>
                            <a:schemeClr val="tx2"/>
                          </a:solidFill>
                          <a:effectLst/>
                          <a:latin typeface="+mn-lt"/>
                          <a:ea typeface="+mn-ea"/>
                          <a:cs typeface="+mn-cs"/>
                        </a:rPr>
                      </a:br>
                      <a:r>
                        <a:rPr lang="en-US" sz="2400" b="1" kern="1200" dirty="0">
                          <a:solidFill>
                            <a:schemeClr val="tx2"/>
                          </a:solidFill>
                          <a:effectLst/>
                          <a:latin typeface="+mn-lt"/>
                          <a:ea typeface="+mn-ea"/>
                          <a:cs typeface="+mn-cs"/>
                        </a:rPr>
                        <a:t>protection </a:t>
                      </a: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470484478"/>
                  </a:ext>
                </a:extLst>
              </a:tr>
              <a:tr h="1922463">
                <a:tc>
                  <a:txBody>
                    <a:bodyPr/>
                    <a:lstStyle/>
                    <a:p>
                      <a:pPr algn="ctr"/>
                      <a:r>
                        <a:rPr lang="en-US" sz="2400" b="1" kern="1200" dirty="0">
                          <a:solidFill>
                            <a:schemeClr val="bg1"/>
                          </a:solidFill>
                          <a:effectLst/>
                          <a:latin typeface="+mn-lt"/>
                          <a:ea typeface="+mn-ea"/>
                          <a:cs typeface="+mn-cs"/>
                        </a:rPr>
                        <a:t>Potential </a:t>
                      </a:r>
                      <a:br>
                        <a:rPr lang="en-US" sz="2400" b="1" kern="1200" dirty="0">
                          <a:solidFill>
                            <a:schemeClr val="bg1"/>
                          </a:solidFill>
                          <a:effectLst/>
                          <a:latin typeface="+mn-lt"/>
                          <a:ea typeface="+mn-ea"/>
                          <a:cs typeface="+mn-cs"/>
                        </a:rPr>
                      </a:br>
                      <a:r>
                        <a:rPr lang="en-US" sz="2400" b="1" kern="1200" dirty="0">
                          <a:solidFill>
                            <a:schemeClr val="bg1"/>
                          </a:solidFill>
                          <a:effectLst/>
                          <a:latin typeface="+mn-lt"/>
                          <a:ea typeface="+mn-ea"/>
                          <a:cs typeface="+mn-cs"/>
                        </a:rPr>
                        <a:t>creditor protection </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tc>
                  <a:txBody>
                    <a:bodyPr/>
                    <a:lstStyle/>
                    <a:p>
                      <a:pPr algn="ctr"/>
                      <a:r>
                        <a:rPr lang="en-US" sz="2400" b="1" kern="1200" dirty="0">
                          <a:solidFill>
                            <a:schemeClr val="bg1"/>
                          </a:solidFill>
                          <a:effectLst/>
                          <a:latin typeface="+mn-lt"/>
                          <a:ea typeface="+mn-ea"/>
                          <a:cs typeface="+mn-cs"/>
                        </a:rPr>
                        <a:t>Easily converted to </a:t>
                      </a:r>
                      <a:br>
                        <a:rPr lang="en-US" sz="2400" b="1" kern="1200" dirty="0">
                          <a:solidFill>
                            <a:schemeClr val="bg1"/>
                          </a:solidFill>
                          <a:effectLst/>
                          <a:latin typeface="+mn-lt"/>
                          <a:ea typeface="+mn-ea"/>
                          <a:cs typeface="+mn-cs"/>
                        </a:rPr>
                      </a:br>
                      <a:r>
                        <a:rPr lang="en-US" sz="2400" b="1" kern="1200" dirty="0">
                          <a:solidFill>
                            <a:schemeClr val="bg1"/>
                          </a:solidFill>
                          <a:effectLst/>
                          <a:latin typeface="+mn-lt"/>
                          <a:ea typeface="+mn-ea"/>
                          <a:cs typeface="+mn-cs"/>
                        </a:rPr>
                        <a:t>a payout annuity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4"/>
                    </a:solidFill>
                  </a:tcPr>
                </a:tc>
                <a:tc>
                  <a:txBody>
                    <a:bodyPr/>
                    <a:lstStyle/>
                    <a:p>
                      <a:pPr algn="ctr"/>
                      <a:r>
                        <a:rPr lang="en-US" sz="2400" b="1" kern="1200" dirty="0">
                          <a:solidFill>
                            <a:schemeClr val="bg1"/>
                          </a:solidFill>
                          <a:effectLst/>
                          <a:latin typeface="+mn-lt"/>
                          <a:ea typeface="+mn-ea"/>
                          <a:cs typeface="+mn-cs"/>
                        </a:rPr>
                        <a:t>Redeemable* </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6"/>
                    </a:solidFill>
                  </a:tcPr>
                </a:tc>
                <a:extLst>
                  <a:ext uri="{0D108BD9-81ED-4DB2-BD59-A6C34878D82A}">
                    <a16:rowId xmlns:a16="http://schemas.microsoft.com/office/drawing/2014/main" val="1708857176"/>
                  </a:ext>
                </a:extLst>
              </a:tr>
            </a:tbl>
          </a:graphicData>
        </a:graphic>
      </p:graphicFrame>
      <p:sp>
        <p:nvSpPr>
          <p:cNvPr id="5" name="Text Placeholder 4">
            <a:extLst>
              <a:ext uri="{FF2B5EF4-FFF2-40B4-BE49-F238E27FC236}">
                <a16:creationId xmlns:a16="http://schemas.microsoft.com/office/drawing/2014/main" id="{692FE4F4-45C8-894F-814C-D0DE08E53420}"/>
              </a:ext>
            </a:extLst>
          </p:cNvPr>
          <p:cNvSpPr>
            <a:spLocks noGrp="1"/>
          </p:cNvSpPr>
          <p:nvPr>
            <p:ph type="body" sz="half" idx="2"/>
          </p:nvPr>
        </p:nvSpPr>
        <p:spPr/>
        <p:txBody>
          <a:bodyPr/>
          <a:lstStyle/>
          <a:p>
            <a:r>
              <a:rPr lang="en-US" sz="1800" dirty="0"/>
              <a:t>* A market value adjustment may apply if redeemed prior to maturity.</a:t>
            </a:r>
            <a:endParaRPr lang="en-CA" sz="1800" dirty="0"/>
          </a:p>
        </p:txBody>
      </p:sp>
      <p:sp>
        <p:nvSpPr>
          <p:cNvPr id="6" name="Title 5">
            <a:extLst>
              <a:ext uri="{FF2B5EF4-FFF2-40B4-BE49-F238E27FC236}">
                <a16:creationId xmlns:a16="http://schemas.microsoft.com/office/drawing/2014/main" id="{810DC76B-30DC-7B41-8B17-BE8B8B9AEB3B}"/>
              </a:ext>
            </a:extLst>
          </p:cNvPr>
          <p:cNvSpPr>
            <a:spLocks noGrp="1"/>
          </p:cNvSpPr>
          <p:nvPr>
            <p:ph type="title"/>
          </p:nvPr>
        </p:nvSpPr>
        <p:spPr/>
        <p:txBody>
          <a:bodyPr/>
          <a:lstStyle/>
          <a:p>
            <a:r>
              <a:rPr lang="en-US" dirty="0"/>
              <a:t>Benefits of Insurance GICs </a:t>
            </a:r>
            <a:endParaRPr lang="en-CA" dirty="0"/>
          </a:p>
        </p:txBody>
      </p:sp>
    </p:spTree>
    <p:extLst>
      <p:ext uri="{BB962C8B-B14F-4D97-AF65-F5344CB8AC3E}">
        <p14:creationId xmlns:p14="http://schemas.microsoft.com/office/powerpoint/2010/main" val="11332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C10C3-83C8-5D47-ADD1-06FE2BCEEB84}"/>
              </a:ext>
            </a:extLst>
          </p:cNvPr>
          <p:cNvSpPr>
            <a:spLocks noGrp="1"/>
          </p:cNvSpPr>
          <p:nvPr>
            <p:ph type="ctrTitle"/>
          </p:nvPr>
        </p:nvSpPr>
        <p:spPr/>
        <p:txBody>
          <a:bodyPr/>
          <a:lstStyle/>
          <a:p>
            <a:r>
              <a:rPr lang="en-US" sz="9600" dirty="0"/>
              <a:t>1</a:t>
            </a:r>
            <a:r>
              <a:rPr lang="en-US" sz="6000" dirty="0"/>
              <a:t> </a:t>
            </a:r>
          </a:p>
        </p:txBody>
      </p:sp>
      <p:sp>
        <p:nvSpPr>
          <p:cNvPr id="12" name="Subtitle 11">
            <a:extLst>
              <a:ext uri="{FF2B5EF4-FFF2-40B4-BE49-F238E27FC236}">
                <a16:creationId xmlns:a16="http://schemas.microsoft.com/office/drawing/2014/main" id="{F620AF6B-DE73-6F44-B1C1-B2E00F079704}"/>
              </a:ext>
            </a:extLst>
          </p:cNvPr>
          <p:cNvSpPr>
            <a:spLocks noGrp="1"/>
          </p:cNvSpPr>
          <p:nvPr>
            <p:ph type="subTitle" idx="1"/>
          </p:nvPr>
        </p:nvSpPr>
        <p:spPr/>
        <p:txBody>
          <a:bodyPr/>
          <a:lstStyle/>
          <a:p>
            <a:r>
              <a:rPr lang="en-US" dirty="0"/>
              <a:t>Benefits of Insurance GICs - Beneficiary designation</a:t>
            </a:r>
          </a:p>
        </p:txBody>
      </p:sp>
      <p:sp>
        <p:nvSpPr>
          <p:cNvPr id="2" name="Slide Number Placeholder 1">
            <a:extLst>
              <a:ext uri="{FF2B5EF4-FFF2-40B4-BE49-F238E27FC236}">
                <a16:creationId xmlns:a16="http://schemas.microsoft.com/office/drawing/2014/main" id="{A0F36E73-1AF2-824F-BF52-6F4F0E913014}"/>
              </a:ext>
            </a:extLst>
          </p:cNvPr>
          <p:cNvSpPr>
            <a:spLocks noGrp="1"/>
          </p:cNvSpPr>
          <p:nvPr>
            <p:ph type="sldNum" sz="quarter" idx="12"/>
          </p:nvPr>
        </p:nvSpPr>
        <p:spPr/>
        <p:txBody>
          <a:bodyPr/>
          <a:lstStyle/>
          <a:p>
            <a:fld id="{9AA69388-60FF-46E0-B068-9E74D46E27BB}" type="slidenum">
              <a:rPr lang="en-CA" smtClean="0"/>
              <a:pPr/>
              <a:t>6</a:t>
            </a:fld>
            <a:endParaRPr lang="en-CA"/>
          </a:p>
        </p:txBody>
      </p:sp>
    </p:spTree>
    <p:extLst>
      <p:ext uri="{BB962C8B-B14F-4D97-AF65-F5344CB8AC3E}">
        <p14:creationId xmlns:p14="http://schemas.microsoft.com/office/powerpoint/2010/main" val="406940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45A09A-4979-5C4C-B562-E776AA3AFE4F}"/>
              </a:ext>
            </a:extLst>
          </p:cNvPr>
          <p:cNvSpPr>
            <a:spLocks noGrp="1"/>
          </p:cNvSpPr>
          <p:nvPr>
            <p:ph type="sldNum" sz="quarter" idx="12"/>
          </p:nvPr>
        </p:nvSpPr>
        <p:spPr>
          <a:xfrm>
            <a:off x="0" y="6487578"/>
            <a:ext cx="478800" cy="365125"/>
          </a:xfrm>
        </p:spPr>
        <p:txBody>
          <a:bodyPr/>
          <a:lstStyle/>
          <a:p>
            <a:fld id="{9AA69388-60FF-46E0-B068-9E74D46E27BB}" type="slidenum">
              <a:rPr lang="en-CA" smtClean="0"/>
              <a:pPr/>
              <a:t>7</a:t>
            </a:fld>
            <a:endParaRPr lang="en-CA"/>
          </a:p>
        </p:txBody>
      </p:sp>
      <p:sp>
        <p:nvSpPr>
          <p:cNvPr id="3" name="Content Placeholder 2">
            <a:extLst>
              <a:ext uri="{FF2B5EF4-FFF2-40B4-BE49-F238E27FC236}">
                <a16:creationId xmlns:a16="http://schemas.microsoft.com/office/drawing/2014/main" id="{73A898BB-C8FD-0347-903E-C46F56A8176A}"/>
              </a:ext>
            </a:extLst>
          </p:cNvPr>
          <p:cNvSpPr>
            <a:spLocks noGrp="1"/>
          </p:cNvSpPr>
          <p:nvPr>
            <p:ph idx="14"/>
          </p:nvPr>
        </p:nvSpPr>
        <p:spPr>
          <a:xfrm>
            <a:off x="6238800" y="1736725"/>
            <a:ext cx="5400000" cy="3932555"/>
          </a:xfrm>
        </p:spPr>
        <p:txBody>
          <a:bodyPr/>
          <a:lstStyle/>
          <a:p>
            <a:pPr marL="0" indent="0">
              <a:buNone/>
            </a:pPr>
            <a:r>
              <a:rPr lang="en-US" sz="3200" b="1" dirty="0"/>
              <a:t>Avoid costs and </a:t>
            </a:r>
            <a:br>
              <a:rPr lang="en-US" sz="3200" b="1" dirty="0"/>
            </a:br>
            <a:r>
              <a:rPr lang="en-US" sz="3200" b="1" dirty="0"/>
              <a:t>delays involved in </a:t>
            </a:r>
            <a:br>
              <a:rPr lang="en-US" sz="3200" b="1" dirty="0"/>
            </a:br>
            <a:r>
              <a:rPr lang="en-US" sz="3200" b="1" dirty="0"/>
              <a:t>estate administration –</a:t>
            </a:r>
            <a:br>
              <a:rPr lang="en-US" dirty="0"/>
            </a:br>
            <a:r>
              <a:rPr lang="en-US" dirty="0"/>
              <a:t>passing the asset through the estate may cause delays. </a:t>
            </a:r>
            <a:br>
              <a:rPr lang="en-US" dirty="0"/>
            </a:br>
            <a:r>
              <a:rPr lang="en-US" dirty="0"/>
              <a:t>As a result, there could be additional legal and executor fees, as well as possible probate fees. </a:t>
            </a:r>
          </a:p>
          <a:p>
            <a:endParaRPr lang="en-CA" dirty="0"/>
          </a:p>
        </p:txBody>
      </p:sp>
      <p:sp>
        <p:nvSpPr>
          <p:cNvPr id="4" name="Content Placeholder 3">
            <a:extLst>
              <a:ext uri="{FF2B5EF4-FFF2-40B4-BE49-F238E27FC236}">
                <a16:creationId xmlns:a16="http://schemas.microsoft.com/office/drawing/2014/main" id="{48FA4903-483B-3F46-AA8E-DCD05A8E33CF}"/>
              </a:ext>
            </a:extLst>
          </p:cNvPr>
          <p:cNvSpPr>
            <a:spLocks noGrp="1"/>
          </p:cNvSpPr>
          <p:nvPr>
            <p:ph idx="15"/>
          </p:nvPr>
        </p:nvSpPr>
        <p:spPr>
          <a:xfrm>
            <a:off x="478800" y="1736725"/>
            <a:ext cx="5400000" cy="3932555"/>
          </a:xfrm>
        </p:spPr>
        <p:txBody>
          <a:bodyPr/>
          <a:lstStyle/>
          <a:p>
            <a:pPr marL="0" indent="0">
              <a:buNone/>
            </a:pPr>
            <a:r>
              <a:rPr lang="en-US" sz="3200" b="1" dirty="0"/>
              <a:t>Name a </a:t>
            </a:r>
            <a:br>
              <a:rPr lang="en-US" sz="3200" b="1" dirty="0"/>
            </a:br>
            <a:r>
              <a:rPr lang="en-US" sz="3200" b="1" dirty="0"/>
              <a:t>beneficiary </a:t>
            </a:r>
            <a:br>
              <a:rPr lang="en-US" dirty="0"/>
            </a:br>
            <a:r>
              <a:rPr lang="en-US" dirty="0"/>
              <a:t>on both registered and </a:t>
            </a:r>
            <a:br>
              <a:rPr lang="en-US" dirty="0"/>
            </a:br>
            <a:r>
              <a:rPr lang="en-US" dirty="0"/>
              <a:t>non-registered assets. </a:t>
            </a:r>
          </a:p>
          <a:p>
            <a:endParaRPr lang="en-CA" dirty="0"/>
          </a:p>
        </p:txBody>
      </p:sp>
      <p:sp>
        <p:nvSpPr>
          <p:cNvPr id="28" name="Text Placeholder 27">
            <a:extLst>
              <a:ext uri="{FF2B5EF4-FFF2-40B4-BE49-F238E27FC236}">
                <a16:creationId xmlns:a16="http://schemas.microsoft.com/office/drawing/2014/main" id="{B898F7AB-0E4C-B049-994B-D64F84859846}"/>
              </a:ext>
            </a:extLst>
          </p:cNvPr>
          <p:cNvSpPr>
            <a:spLocks noGrp="1"/>
          </p:cNvSpPr>
          <p:nvPr>
            <p:ph type="body" idx="1"/>
          </p:nvPr>
        </p:nvSpPr>
        <p:spPr/>
        <p:txBody>
          <a:bodyPr/>
          <a:lstStyle/>
          <a:p>
            <a:endParaRPr lang="en-CA"/>
          </a:p>
        </p:txBody>
      </p:sp>
      <p:sp>
        <p:nvSpPr>
          <p:cNvPr id="29" name="Text Placeholder 28">
            <a:extLst>
              <a:ext uri="{FF2B5EF4-FFF2-40B4-BE49-F238E27FC236}">
                <a16:creationId xmlns:a16="http://schemas.microsoft.com/office/drawing/2014/main" id="{01E0871C-7FE0-0E48-817A-896EC91EA9A2}"/>
              </a:ext>
            </a:extLst>
          </p:cNvPr>
          <p:cNvSpPr>
            <a:spLocks noGrp="1"/>
          </p:cNvSpPr>
          <p:nvPr>
            <p:ph type="body" sz="half" idx="2"/>
          </p:nvPr>
        </p:nvSpPr>
        <p:spPr/>
        <p:txBody>
          <a:bodyPr/>
          <a:lstStyle/>
          <a:p>
            <a:endParaRPr lang="en-CA"/>
          </a:p>
        </p:txBody>
      </p:sp>
      <p:sp>
        <p:nvSpPr>
          <p:cNvPr id="8" name="Title 7">
            <a:extLst>
              <a:ext uri="{FF2B5EF4-FFF2-40B4-BE49-F238E27FC236}">
                <a16:creationId xmlns:a16="http://schemas.microsoft.com/office/drawing/2014/main" id="{3110EA62-BCE2-E74C-964F-7B946D099E66}"/>
              </a:ext>
            </a:extLst>
          </p:cNvPr>
          <p:cNvSpPr>
            <a:spLocks noGrp="1"/>
          </p:cNvSpPr>
          <p:nvPr>
            <p:ph type="title"/>
          </p:nvPr>
        </p:nvSpPr>
        <p:spPr>
          <a:xfrm>
            <a:off x="479424" y="1"/>
            <a:ext cx="11159375" cy="1044000"/>
          </a:xfrm>
        </p:spPr>
        <p:txBody>
          <a:bodyPr>
            <a:normAutofit/>
          </a:bodyPr>
          <a:lstStyle/>
          <a:p>
            <a:r>
              <a:rPr lang="en-US" dirty="0"/>
              <a:t>Beneficiary designation </a:t>
            </a:r>
            <a:endParaRPr lang="en-CA" dirty="0"/>
          </a:p>
        </p:txBody>
      </p:sp>
    </p:spTree>
    <p:extLst>
      <p:ext uri="{BB962C8B-B14F-4D97-AF65-F5344CB8AC3E}">
        <p14:creationId xmlns:p14="http://schemas.microsoft.com/office/powerpoint/2010/main" val="333093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A0E0-8BA8-5545-88F6-732B09A780C7}"/>
              </a:ext>
            </a:extLst>
          </p:cNvPr>
          <p:cNvSpPr>
            <a:spLocks noGrp="1"/>
          </p:cNvSpPr>
          <p:nvPr>
            <p:ph type="ctrTitle"/>
          </p:nvPr>
        </p:nvSpPr>
        <p:spPr/>
        <p:txBody>
          <a:bodyPr/>
          <a:lstStyle/>
          <a:p>
            <a:r>
              <a:rPr lang="en-US" dirty="0"/>
              <a:t>Insurance GICs – in action </a:t>
            </a:r>
            <a:endParaRPr lang="en-CA" dirty="0"/>
          </a:p>
        </p:txBody>
      </p:sp>
      <p:sp>
        <p:nvSpPr>
          <p:cNvPr id="3" name="Subtitle 2">
            <a:extLst>
              <a:ext uri="{FF2B5EF4-FFF2-40B4-BE49-F238E27FC236}">
                <a16:creationId xmlns:a16="http://schemas.microsoft.com/office/drawing/2014/main" id="{BE3FCB4A-2ED5-EB40-AEC4-8769DD0C30E4}"/>
              </a:ext>
            </a:extLst>
          </p:cNvPr>
          <p:cNvSpPr>
            <a:spLocks noGrp="1"/>
          </p:cNvSpPr>
          <p:nvPr>
            <p:ph type="subTitle" idx="1"/>
          </p:nvPr>
        </p:nvSpPr>
        <p:spPr/>
        <p:txBody>
          <a:bodyPr/>
          <a:lstStyle/>
          <a:p>
            <a:endParaRPr lang="en-CA"/>
          </a:p>
        </p:txBody>
      </p:sp>
      <p:sp>
        <p:nvSpPr>
          <p:cNvPr id="5" name="Slide Number Placeholder 4">
            <a:extLst>
              <a:ext uri="{FF2B5EF4-FFF2-40B4-BE49-F238E27FC236}">
                <a16:creationId xmlns:a16="http://schemas.microsoft.com/office/drawing/2014/main" id="{01E3F782-15B6-0748-9957-29CA79504D24}"/>
              </a:ext>
            </a:extLst>
          </p:cNvPr>
          <p:cNvSpPr>
            <a:spLocks noGrp="1"/>
          </p:cNvSpPr>
          <p:nvPr>
            <p:ph type="sldNum" sz="quarter" idx="12"/>
          </p:nvPr>
        </p:nvSpPr>
        <p:spPr/>
        <p:txBody>
          <a:bodyPr/>
          <a:lstStyle/>
          <a:p>
            <a:fld id="{9AA69388-60FF-46E0-B068-9E74D46E27BB}" type="slidenum">
              <a:rPr lang="en-CA" smtClean="0"/>
              <a:pPr/>
              <a:t>8</a:t>
            </a:fld>
            <a:endParaRPr lang="en-CA" dirty="0"/>
          </a:p>
        </p:txBody>
      </p:sp>
    </p:spTree>
    <p:extLst>
      <p:ext uri="{BB962C8B-B14F-4D97-AF65-F5344CB8AC3E}">
        <p14:creationId xmlns:p14="http://schemas.microsoft.com/office/powerpoint/2010/main" val="298589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ED57EB-5DB0-084F-B932-208C8C228650}"/>
              </a:ext>
            </a:extLst>
          </p:cNvPr>
          <p:cNvSpPr>
            <a:spLocks noGrp="1"/>
          </p:cNvSpPr>
          <p:nvPr>
            <p:ph type="sldNum" sz="quarter" idx="12"/>
          </p:nvPr>
        </p:nvSpPr>
        <p:spPr>
          <a:xfrm>
            <a:off x="0" y="6487578"/>
            <a:ext cx="478800" cy="365125"/>
          </a:xfrm>
        </p:spPr>
        <p:txBody>
          <a:bodyPr/>
          <a:lstStyle/>
          <a:p>
            <a:fld id="{9AA69388-60FF-46E0-B068-9E74D46E27BB}" type="slidenum">
              <a:rPr lang="en-CA" smtClean="0"/>
              <a:pPr/>
              <a:t>9</a:t>
            </a:fld>
            <a:endParaRPr lang="en-CA"/>
          </a:p>
        </p:txBody>
      </p:sp>
      <p:sp>
        <p:nvSpPr>
          <p:cNvPr id="42" name="Text Placeholder 41">
            <a:extLst>
              <a:ext uri="{FF2B5EF4-FFF2-40B4-BE49-F238E27FC236}">
                <a16:creationId xmlns:a16="http://schemas.microsoft.com/office/drawing/2014/main" id="{69960937-6002-1648-9DA4-3B5FC6C04196}"/>
              </a:ext>
            </a:extLst>
          </p:cNvPr>
          <p:cNvSpPr>
            <a:spLocks noGrp="1"/>
          </p:cNvSpPr>
          <p:nvPr>
            <p:ph type="body" sz="half" idx="2"/>
          </p:nvPr>
        </p:nvSpPr>
        <p:spPr/>
        <p:txBody>
          <a:bodyPr/>
          <a:lstStyle/>
          <a:p>
            <a:endParaRPr lang="en-CA"/>
          </a:p>
        </p:txBody>
      </p:sp>
      <p:sp>
        <p:nvSpPr>
          <p:cNvPr id="5" name="Title 4">
            <a:extLst>
              <a:ext uri="{FF2B5EF4-FFF2-40B4-BE49-F238E27FC236}">
                <a16:creationId xmlns:a16="http://schemas.microsoft.com/office/drawing/2014/main" id="{2AC025A7-9975-794F-9312-5621E24FC098}"/>
              </a:ext>
            </a:extLst>
          </p:cNvPr>
          <p:cNvSpPr>
            <a:spLocks noGrp="1"/>
          </p:cNvSpPr>
          <p:nvPr>
            <p:ph type="title"/>
          </p:nvPr>
        </p:nvSpPr>
        <p:spPr>
          <a:xfrm>
            <a:off x="479424" y="1"/>
            <a:ext cx="11159375" cy="1044000"/>
          </a:xfrm>
        </p:spPr>
        <p:txBody>
          <a:bodyPr/>
          <a:lstStyle/>
          <a:p>
            <a:r>
              <a:rPr lang="en-CA" dirty="0"/>
              <a:t>Inheritance distribution timeline</a:t>
            </a:r>
          </a:p>
        </p:txBody>
      </p:sp>
      <p:sp>
        <p:nvSpPr>
          <p:cNvPr id="7" name="Text Box 22">
            <a:extLst>
              <a:ext uri="{FF2B5EF4-FFF2-40B4-BE49-F238E27FC236}">
                <a16:creationId xmlns:a16="http://schemas.microsoft.com/office/drawing/2014/main" id="{1AC489B4-38EB-8247-8B7B-B5378D78C190}"/>
              </a:ext>
            </a:extLst>
          </p:cNvPr>
          <p:cNvSpPr txBox="1">
            <a:spLocks noChangeArrowheads="1"/>
          </p:cNvSpPr>
          <p:nvPr/>
        </p:nvSpPr>
        <p:spPr bwMode="auto">
          <a:xfrm>
            <a:off x="9247189" y="1907317"/>
            <a:ext cx="11128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50000"/>
              </a:spcBef>
              <a:spcAft>
                <a:spcPct val="0"/>
              </a:spcAft>
              <a:buFontTx/>
              <a:buNone/>
            </a:pPr>
            <a:r>
              <a:rPr lang="en-US" altLang="en-US" sz="1200" dirty="0">
                <a:latin typeface="Calibri" panose="020F0502020204030204" pitchFamily="34" charset="0"/>
                <a:cs typeface="Calibri" panose="020F0502020204030204" pitchFamily="34" charset="0"/>
              </a:rPr>
              <a:t>Dispute is resolved and </a:t>
            </a:r>
            <a:br>
              <a:rPr lang="en-US" altLang="en-US" sz="1200" dirty="0">
                <a:latin typeface="Calibri" panose="020F0502020204030204" pitchFamily="34" charset="0"/>
                <a:cs typeface="Calibri" panose="020F0502020204030204" pitchFamily="34" charset="0"/>
              </a:rPr>
            </a:br>
            <a:r>
              <a:rPr lang="en-US" altLang="en-US" sz="1200" dirty="0">
                <a:latin typeface="Calibri" panose="020F0502020204030204" pitchFamily="34" charset="0"/>
                <a:cs typeface="Calibri" panose="020F0502020204030204" pitchFamily="34" charset="0"/>
              </a:rPr>
              <a:t>the estate is distributed</a:t>
            </a:r>
          </a:p>
        </p:txBody>
      </p:sp>
      <p:sp>
        <p:nvSpPr>
          <p:cNvPr id="8" name="Text Box 16">
            <a:extLst>
              <a:ext uri="{FF2B5EF4-FFF2-40B4-BE49-F238E27FC236}">
                <a16:creationId xmlns:a16="http://schemas.microsoft.com/office/drawing/2014/main" id="{DC8E2CD5-8CBF-7C44-9880-022E9CE7681B}"/>
              </a:ext>
            </a:extLst>
          </p:cNvPr>
          <p:cNvSpPr txBox="1">
            <a:spLocks noChangeArrowheads="1"/>
          </p:cNvSpPr>
          <p:nvPr/>
        </p:nvSpPr>
        <p:spPr bwMode="auto">
          <a:xfrm>
            <a:off x="5931288" y="1907317"/>
            <a:ext cx="1156962"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spcAft>
                <a:spcPct val="0"/>
              </a:spcAft>
              <a:buFontTx/>
              <a:buNone/>
            </a:pPr>
            <a:r>
              <a:rPr lang="en-US" altLang="en-US" sz="1200" dirty="0">
                <a:latin typeface="Calibri" panose="020F0502020204030204" pitchFamily="34" charset="0"/>
                <a:cs typeface="Calibri" panose="020F0502020204030204" pitchFamily="34" charset="0"/>
              </a:rPr>
              <a:t>Details of the handling of the estate shared. Will is contested. </a:t>
            </a:r>
          </a:p>
        </p:txBody>
      </p:sp>
      <p:sp>
        <p:nvSpPr>
          <p:cNvPr id="9" name="Text Placeholder 9">
            <a:extLst>
              <a:ext uri="{FF2B5EF4-FFF2-40B4-BE49-F238E27FC236}">
                <a16:creationId xmlns:a16="http://schemas.microsoft.com/office/drawing/2014/main" id="{F2DEAD7E-2DC6-5547-BD87-8B1DA348ADAF}"/>
              </a:ext>
            </a:extLst>
          </p:cNvPr>
          <p:cNvSpPr txBox="1">
            <a:spLocks/>
          </p:cNvSpPr>
          <p:nvPr/>
        </p:nvSpPr>
        <p:spPr>
          <a:xfrm>
            <a:off x="478800" y="1831442"/>
            <a:ext cx="11160000" cy="32400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200"/>
              </a:spcBef>
              <a:spcAft>
                <a:spcPts val="0"/>
              </a:spcAft>
              <a:buClr>
                <a:schemeClr val="accent1"/>
              </a:buClr>
              <a:buSzPct val="115000"/>
              <a:buFont typeface="Arial" panose="020B0604020202020204" pitchFamily="34" charset="0"/>
              <a:buNone/>
              <a:defRPr lang="en-US" sz="2000" b="0" kern="1200" baseline="0" dirty="0" smtClean="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accent1"/>
              </a:buClr>
              <a:buSzPct val="115000"/>
              <a:buFont typeface="Calibri" panose="020F050202020403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accent1"/>
              </a:buClr>
              <a:buSzPct val="100000"/>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accent1"/>
              </a:buClr>
              <a:buSzPct val="115000"/>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accent1"/>
              </a:buClr>
              <a:buSzPct val="11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en-US" dirty="0">
                <a:latin typeface="Calibri" panose="020F0502020204030204" pitchFamily="34" charset="0"/>
              </a:rPr>
              <a:t>Steve’s</a:t>
            </a:r>
            <a:br>
              <a:rPr lang="en-US" altLang="en-US" dirty="0">
                <a:latin typeface="Calibri" panose="020F0502020204030204" pitchFamily="34" charset="0"/>
              </a:rPr>
            </a:br>
            <a:r>
              <a:rPr lang="en-US" altLang="en-US" dirty="0">
                <a:latin typeface="Calibri" panose="020F0502020204030204" pitchFamily="34" charset="0"/>
              </a:rPr>
              <a:t>timeline:</a:t>
            </a:r>
            <a:endParaRPr lang="en-US" altLang="en-US" b="1" dirty="0"/>
          </a:p>
        </p:txBody>
      </p:sp>
      <p:cxnSp>
        <p:nvCxnSpPr>
          <p:cNvPr id="10" name="Straight Connector 9">
            <a:extLst>
              <a:ext uri="{FF2B5EF4-FFF2-40B4-BE49-F238E27FC236}">
                <a16:creationId xmlns:a16="http://schemas.microsoft.com/office/drawing/2014/main" id="{6AF20B62-0250-DE48-A5DA-A9FE9B71B8E6}"/>
              </a:ext>
            </a:extLst>
          </p:cNvPr>
          <p:cNvCxnSpPr>
            <a:cxnSpLocks/>
          </p:cNvCxnSpPr>
          <p:nvPr/>
        </p:nvCxnSpPr>
        <p:spPr>
          <a:xfrm>
            <a:off x="0" y="2916999"/>
            <a:ext cx="9707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9471BA2-232A-6C47-8858-C61D11AC64BF}"/>
              </a:ext>
            </a:extLst>
          </p:cNvPr>
          <p:cNvSpPr txBox="1"/>
          <p:nvPr/>
        </p:nvSpPr>
        <p:spPr>
          <a:xfrm>
            <a:off x="479424" y="2434991"/>
            <a:ext cx="1038848" cy="964015"/>
          </a:xfrm>
          <a:prstGeom prst="ellipse">
            <a:avLst/>
          </a:prstGeom>
          <a:solidFill>
            <a:schemeClr val="bg1"/>
          </a:solidFill>
          <a:ln w="25400">
            <a:solidFill>
              <a:schemeClr val="tx1"/>
            </a:solidFill>
          </a:ln>
        </p:spPr>
        <p:txBody>
          <a:bodyPr wrap="none" lIns="0" tIns="72000" rIns="0" bIns="72000" rtlCol="0" anchor="ctr">
            <a:noAutofit/>
          </a:bodyPr>
          <a:lstStyle/>
          <a:p>
            <a:pPr algn="ctr"/>
            <a:r>
              <a:rPr lang="en-US" sz="1600" b="1" spc="300" dirty="0">
                <a:solidFill>
                  <a:schemeClr val="tx2"/>
                </a:solidFill>
              </a:rPr>
              <a:t>MONTH</a:t>
            </a:r>
            <a:endParaRPr lang="en-CA" sz="1600" b="1" spc="300" dirty="0">
              <a:solidFill>
                <a:schemeClr val="tx2"/>
              </a:solidFill>
            </a:endParaRPr>
          </a:p>
        </p:txBody>
      </p:sp>
      <p:sp>
        <p:nvSpPr>
          <p:cNvPr id="12" name="TextBox 11">
            <a:extLst>
              <a:ext uri="{FF2B5EF4-FFF2-40B4-BE49-F238E27FC236}">
                <a16:creationId xmlns:a16="http://schemas.microsoft.com/office/drawing/2014/main" id="{ECDBBD13-AA54-D942-A3DB-3B9FA11EB6E7}"/>
              </a:ext>
            </a:extLst>
          </p:cNvPr>
          <p:cNvSpPr txBox="1"/>
          <p:nvPr/>
        </p:nvSpPr>
        <p:spPr>
          <a:xfrm>
            <a:off x="1998918" y="2756979"/>
            <a:ext cx="568689" cy="320040"/>
          </a:xfrm>
          <a:prstGeom prst="roundRect">
            <a:avLst/>
          </a:prstGeom>
          <a:solidFill>
            <a:schemeClr val="tx2"/>
          </a:solidFill>
          <a:ln>
            <a:noFill/>
          </a:ln>
        </p:spPr>
        <p:txBody>
          <a:bodyPr wrap="none" lIns="0" tIns="72000" rIns="0" bIns="72000" rtlCol="0" anchor="ctr">
            <a:noAutofit/>
          </a:bodyPr>
          <a:lstStyle/>
          <a:p>
            <a:pPr algn="ctr"/>
            <a:r>
              <a:rPr lang="en-CA" sz="1400" b="1" dirty="0">
                <a:solidFill>
                  <a:schemeClr val="bg1"/>
                </a:solidFill>
                <a:latin typeface="Calibri" panose="020F0502020204030204" pitchFamily="34" charset="0"/>
                <a:cs typeface="Calibri" panose="020F0502020204030204" pitchFamily="34" charset="0"/>
              </a:rPr>
              <a:t>Day 1</a:t>
            </a:r>
          </a:p>
        </p:txBody>
      </p:sp>
      <p:sp>
        <p:nvSpPr>
          <p:cNvPr id="13" name="Text Box 7">
            <a:extLst>
              <a:ext uri="{FF2B5EF4-FFF2-40B4-BE49-F238E27FC236}">
                <a16:creationId xmlns:a16="http://schemas.microsoft.com/office/drawing/2014/main" id="{47B8E083-ABC0-5C40-B9A0-1FACDC82F846}"/>
              </a:ext>
            </a:extLst>
          </p:cNvPr>
          <p:cNvSpPr txBox="1">
            <a:spLocks noChangeArrowheads="1"/>
          </p:cNvSpPr>
          <p:nvPr/>
        </p:nvSpPr>
        <p:spPr bwMode="auto">
          <a:xfrm>
            <a:off x="1996448" y="1907317"/>
            <a:ext cx="1228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50000"/>
              </a:spcBef>
              <a:spcAft>
                <a:spcPct val="0"/>
              </a:spcAft>
              <a:buFontTx/>
              <a:buNone/>
            </a:pPr>
            <a:r>
              <a:rPr lang="en-US" altLang="en-US" sz="1200" dirty="0">
                <a:latin typeface="Calibri" panose="020F0502020204030204" pitchFamily="34" charset="0"/>
                <a:cs typeface="Calibri" panose="020F0502020204030204" pitchFamily="34" charset="0"/>
              </a:rPr>
              <a:t>Notified of aunt’s passing and of </a:t>
            </a:r>
            <a:br>
              <a:rPr lang="en-US" altLang="en-US" sz="1200" dirty="0">
                <a:latin typeface="Calibri" panose="020F0502020204030204" pitchFamily="34" charset="0"/>
                <a:cs typeface="Calibri" panose="020F0502020204030204" pitchFamily="34" charset="0"/>
              </a:rPr>
            </a:br>
            <a:r>
              <a:rPr lang="en-US" altLang="en-US" sz="1200" dirty="0">
                <a:latin typeface="Calibri" panose="020F0502020204030204" pitchFamily="34" charset="0"/>
                <a:cs typeface="Calibri" panose="020F0502020204030204" pitchFamily="34" charset="0"/>
              </a:rPr>
              <a:t>$50,000 GIC left </a:t>
            </a:r>
            <a:br>
              <a:rPr lang="en-US" altLang="en-US" sz="1200" dirty="0">
                <a:latin typeface="Calibri" panose="020F0502020204030204" pitchFamily="34" charset="0"/>
                <a:cs typeface="Calibri" panose="020F0502020204030204" pitchFamily="34" charset="0"/>
              </a:rPr>
            </a:br>
            <a:r>
              <a:rPr lang="en-US" altLang="en-US" sz="1200" dirty="0">
                <a:latin typeface="Calibri" panose="020F0502020204030204" pitchFamily="34" charset="0"/>
                <a:cs typeface="Calibri" panose="020F0502020204030204" pitchFamily="34" charset="0"/>
              </a:rPr>
              <a:t>to him</a:t>
            </a:r>
          </a:p>
        </p:txBody>
      </p:sp>
      <p:sp>
        <p:nvSpPr>
          <p:cNvPr id="14" name="Text Box 15">
            <a:extLst>
              <a:ext uri="{FF2B5EF4-FFF2-40B4-BE49-F238E27FC236}">
                <a16:creationId xmlns:a16="http://schemas.microsoft.com/office/drawing/2014/main" id="{86A852BF-EEC6-F448-BDA3-6613CEDEDEC7}"/>
              </a:ext>
            </a:extLst>
          </p:cNvPr>
          <p:cNvSpPr txBox="1">
            <a:spLocks noChangeArrowheads="1"/>
          </p:cNvSpPr>
          <p:nvPr/>
        </p:nvSpPr>
        <p:spPr bwMode="auto">
          <a:xfrm>
            <a:off x="5886437" y="2746740"/>
            <a:ext cx="1028808" cy="340519"/>
          </a:xfrm>
          <a:prstGeom prst="roundRect">
            <a:avLst/>
          </a:prstGeom>
          <a:solidFill>
            <a:schemeClr val="tx2"/>
          </a:solidFill>
          <a:ln>
            <a:noFill/>
          </a:ln>
        </p:spPr>
        <p:txBody>
          <a:bodyPr wrap="square">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00000"/>
              </a:lnSpc>
              <a:spcBef>
                <a:spcPct val="50000"/>
              </a:spcBef>
              <a:spcAft>
                <a:spcPct val="0"/>
              </a:spcAft>
              <a:buFontTx/>
              <a:buNone/>
            </a:pPr>
            <a:r>
              <a:rPr lang="en-US" altLang="en-US" sz="1400" b="1" dirty="0">
                <a:solidFill>
                  <a:schemeClr val="bg1"/>
                </a:solidFill>
                <a:latin typeface="Calibri" panose="020F0502020204030204" pitchFamily="34" charset="0"/>
                <a:cs typeface="Calibri" panose="020F0502020204030204" pitchFamily="34" charset="0"/>
              </a:rPr>
              <a:t>Month 7</a:t>
            </a:r>
          </a:p>
        </p:txBody>
      </p:sp>
      <p:sp>
        <p:nvSpPr>
          <p:cNvPr id="15" name="Text Box 21">
            <a:extLst>
              <a:ext uri="{FF2B5EF4-FFF2-40B4-BE49-F238E27FC236}">
                <a16:creationId xmlns:a16="http://schemas.microsoft.com/office/drawing/2014/main" id="{D03719D3-22E2-3B4C-A38A-FBD6FA505634}"/>
              </a:ext>
            </a:extLst>
          </p:cNvPr>
          <p:cNvSpPr txBox="1">
            <a:spLocks noChangeArrowheads="1"/>
          </p:cNvSpPr>
          <p:nvPr/>
        </p:nvSpPr>
        <p:spPr bwMode="auto">
          <a:xfrm>
            <a:off x="9247189" y="2746740"/>
            <a:ext cx="939491" cy="340519"/>
          </a:xfrm>
          <a:prstGeom prst="roundRect">
            <a:avLst/>
          </a:prstGeom>
          <a:solidFill>
            <a:schemeClr val="accent1"/>
          </a:solidFill>
          <a:ln>
            <a:noFill/>
          </a:ln>
        </p:spPr>
        <p:txBody>
          <a:bodyPr wrap="square">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00000"/>
              </a:lnSpc>
              <a:spcBef>
                <a:spcPct val="50000"/>
              </a:spcBef>
              <a:spcAft>
                <a:spcPct val="0"/>
              </a:spcAft>
              <a:buFontTx/>
              <a:buNone/>
            </a:pPr>
            <a:r>
              <a:rPr lang="en-US" altLang="en-US" sz="1400" b="1" dirty="0">
                <a:solidFill>
                  <a:schemeClr val="bg1"/>
                </a:solidFill>
                <a:latin typeface="Calibri" panose="020F0502020204030204" pitchFamily="34" charset="0"/>
                <a:cs typeface="Calibri" panose="020F0502020204030204" pitchFamily="34" charset="0"/>
              </a:rPr>
              <a:t>Month 12</a:t>
            </a:r>
          </a:p>
        </p:txBody>
      </p:sp>
      <p:sp>
        <p:nvSpPr>
          <p:cNvPr id="16" name="Text Box 12">
            <a:extLst>
              <a:ext uri="{FF2B5EF4-FFF2-40B4-BE49-F238E27FC236}">
                <a16:creationId xmlns:a16="http://schemas.microsoft.com/office/drawing/2014/main" id="{5A5B3748-397B-CA4B-885B-FB9342103D90}"/>
              </a:ext>
            </a:extLst>
          </p:cNvPr>
          <p:cNvSpPr txBox="1">
            <a:spLocks noChangeArrowheads="1"/>
          </p:cNvSpPr>
          <p:nvPr/>
        </p:nvSpPr>
        <p:spPr bwMode="auto">
          <a:xfrm>
            <a:off x="3834323" y="1907317"/>
            <a:ext cx="1228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50000"/>
              </a:spcBef>
              <a:spcAft>
                <a:spcPct val="0"/>
              </a:spcAft>
              <a:buFontTx/>
              <a:buNone/>
            </a:pPr>
            <a:r>
              <a:rPr lang="en-US" altLang="en-US" sz="1200" dirty="0">
                <a:latin typeface="Calibri" panose="020F0502020204030204" pitchFamily="34" charset="0"/>
                <a:cs typeface="Calibri" panose="020F0502020204030204" pitchFamily="34" charset="0"/>
              </a:rPr>
              <a:t>Estate has </a:t>
            </a:r>
            <a:br>
              <a:rPr lang="en-US" altLang="en-US" sz="1200" dirty="0">
                <a:latin typeface="Calibri" panose="020F0502020204030204" pitchFamily="34" charset="0"/>
                <a:cs typeface="Calibri" panose="020F0502020204030204" pitchFamily="34" charset="0"/>
              </a:rPr>
            </a:br>
            <a:r>
              <a:rPr lang="en-US" altLang="en-US" sz="1200" dirty="0">
                <a:latin typeface="Calibri" panose="020F0502020204030204" pitchFamily="34" charset="0"/>
                <a:cs typeface="Calibri" panose="020F0502020204030204" pitchFamily="34" charset="0"/>
              </a:rPr>
              <a:t>been assessed</a:t>
            </a:r>
          </a:p>
        </p:txBody>
      </p:sp>
      <p:sp>
        <p:nvSpPr>
          <p:cNvPr id="18" name="TextBox 17">
            <a:extLst>
              <a:ext uri="{FF2B5EF4-FFF2-40B4-BE49-F238E27FC236}">
                <a16:creationId xmlns:a16="http://schemas.microsoft.com/office/drawing/2014/main" id="{FB6B10AE-1690-E347-B585-0BB57DFE4398}"/>
              </a:ext>
            </a:extLst>
          </p:cNvPr>
          <p:cNvSpPr txBox="1"/>
          <p:nvPr/>
        </p:nvSpPr>
        <p:spPr>
          <a:xfrm>
            <a:off x="3834323" y="2756979"/>
            <a:ext cx="785398" cy="320040"/>
          </a:xfrm>
          <a:prstGeom prst="roundRect">
            <a:avLst/>
          </a:prstGeom>
          <a:solidFill>
            <a:schemeClr val="tx2"/>
          </a:solidFill>
          <a:ln>
            <a:noFill/>
          </a:ln>
        </p:spPr>
        <p:txBody>
          <a:bodyPr wrap="none" lIns="0" tIns="72000" rIns="0" bIns="72000" rtlCol="0" anchor="ctr">
            <a:noAutofit/>
          </a:bodyPr>
          <a:lstStyle/>
          <a:p>
            <a:pPr algn="ctr"/>
            <a:r>
              <a:rPr lang="en-CA" sz="1400" b="1" dirty="0">
                <a:solidFill>
                  <a:schemeClr val="bg1"/>
                </a:solidFill>
                <a:latin typeface="Calibri" panose="020F0502020204030204" pitchFamily="34" charset="0"/>
                <a:cs typeface="Calibri" panose="020F0502020204030204" pitchFamily="34" charset="0"/>
              </a:rPr>
              <a:t>Month 3</a:t>
            </a:r>
          </a:p>
        </p:txBody>
      </p:sp>
      <p:sp>
        <p:nvSpPr>
          <p:cNvPr id="22" name="Text Box 22">
            <a:extLst>
              <a:ext uri="{FF2B5EF4-FFF2-40B4-BE49-F238E27FC236}">
                <a16:creationId xmlns:a16="http://schemas.microsoft.com/office/drawing/2014/main" id="{E964BC6C-0F1D-F04D-8DE7-5B4F9E758786}"/>
              </a:ext>
            </a:extLst>
          </p:cNvPr>
          <p:cNvSpPr txBox="1">
            <a:spLocks noChangeArrowheads="1"/>
          </p:cNvSpPr>
          <p:nvPr/>
        </p:nvSpPr>
        <p:spPr bwMode="auto">
          <a:xfrm>
            <a:off x="3033523" y="3992617"/>
            <a:ext cx="11128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0"/>
              </a:spcAft>
              <a:buNone/>
            </a:pPr>
            <a:r>
              <a:rPr lang="en-US" altLang="en-US" sz="1200" dirty="0">
                <a:latin typeface="Calibri" panose="020F0502020204030204" pitchFamily="34" charset="0"/>
              </a:rPr>
              <a:t>Carol receives proceeds of the Insurance GIC</a:t>
            </a:r>
            <a:endParaRPr lang="en-US" altLang="en-US" sz="1200" dirty="0"/>
          </a:p>
        </p:txBody>
      </p:sp>
      <p:sp>
        <p:nvSpPr>
          <p:cNvPr id="23" name="Text Placeholder 9">
            <a:extLst>
              <a:ext uri="{FF2B5EF4-FFF2-40B4-BE49-F238E27FC236}">
                <a16:creationId xmlns:a16="http://schemas.microsoft.com/office/drawing/2014/main" id="{D752E735-519F-6B49-B09B-DB4C03F0AAE9}"/>
              </a:ext>
            </a:extLst>
          </p:cNvPr>
          <p:cNvSpPr txBox="1">
            <a:spLocks/>
          </p:cNvSpPr>
          <p:nvPr/>
        </p:nvSpPr>
        <p:spPr>
          <a:xfrm>
            <a:off x="399432" y="3886974"/>
            <a:ext cx="11160000" cy="32400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200"/>
              </a:spcBef>
              <a:spcAft>
                <a:spcPts val="0"/>
              </a:spcAft>
              <a:buClr>
                <a:schemeClr val="accent1"/>
              </a:buClr>
              <a:buSzPct val="115000"/>
              <a:buFont typeface="Arial" panose="020B0604020202020204" pitchFamily="34" charset="0"/>
              <a:buNone/>
              <a:defRPr lang="en-US" sz="2000" b="0" kern="1200" baseline="0" dirty="0" smtClean="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accent1"/>
              </a:buClr>
              <a:buSzPct val="115000"/>
              <a:buFont typeface="Calibri" panose="020F050202020403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accent1"/>
              </a:buClr>
              <a:buSzPct val="100000"/>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accent1"/>
              </a:buClr>
              <a:buSzPct val="115000"/>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accent1"/>
              </a:buClr>
              <a:buSzPct val="11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ltLang="en-US" dirty="0">
                <a:latin typeface="Calibri" panose="020F0502020204030204" pitchFamily="34" charset="0"/>
              </a:rPr>
              <a:t>Carol’s</a:t>
            </a:r>
            <a:br>
              <a:rPr lang="en-US" altLang="en-US" dirty="0">
                <a:latin typeface="Calibri" panose="020F0502020204030204" pitchFamily="34" charset="0"/>
              </a:rPr>
            </a:br>
            <a:r>
              <a:rPr lang="en-US" altLang="en-US" dirty="0">
                <a:latin typeface="Calibri" panose="020F0502020204030204" pitchFamily="34" charset="0"/>
              </a:rPr>
              <a:t>timeline:</a:t>
            </a:r>
            <a:endParaRPr lang="en-US" altLang="en-US" b="1" dirty="0"/>
          </a:p>
        </p:txBody>
      </p:sp>
      <p:cxnSp>
        <p:nvCxnSpPr>
          <p:cNvPr id="24" name="Straight Connector 23">
            <a:extLst>
              <a:ext uri="{FF2B5EF4-FFF2-40B4-BE49-F238E27FC236}">
                <a16:creationId xmlns:a16="http://schemas.microsoft.com/office/drawing/2014/main" id="{42516CD3-808C-E547-93AD-9405237E4254}"/>
              </a:ext>
            </a:extLst>
          </p:cNvPr>
          <p:cNvCxnSpPr>
            <a:cxnSpLocks/>
          </p:cNvCxnSpPr>
          <p:nvPr/>
        </p:nvCxnSpPr>
        <p:spPr>
          <a:xfrm>
            <a:off x="0" y="4972531"/>
            <a:ext cx="38343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7619F7-A15D-AB40-91C3-7B66AE64A8C0}"/>
              </a:ext>
            </a:extLst>
          </p:cNvPr>
          <p:cNvSpPr txBox="1"/>
          <p:nvPr/>
        </p:nvSpPr>
        <p:spPr>
          <a:xfrm>
            <a:off x="463626" y="4475439"/>
            <a:ext cx="1038848" cy="994184"/>
          </a:xfrm>
          <a:prstGeom prst="ellipse">
            <a:avLst/>
          </a:prstGeom>
          <a:solidFill>
            <a:schemeClr val="bg1"/>
          </a:solidFill>
          <a:ln w="25400">
            <a:solidFill>
              <a:schemeClr val="tx1"/>
            </a:solidFill>
          </a:ln>
        </p:spPr>
        <p:txBody>
          <a:bodyPr wrap="none" lIns="0" tIns="72000" rIns="0" bIns="72000" rtlCol="0" anchor="ctr">
            <a:noAutofit/>
          </a:bodyPr>
          <a:lstStyle/>
          <a:p>
            <a:pPr algn="ctr"/>
            <a:r>
              <a:rPr lang="en-US" sz="1600" b="1" spc="300" dirty="0">
                <a:solidFill>
                  <a:schemeClr val="tx2"/>
                </a:solidFill>
              </a:rPr>
              <a:t>WEEK</a:t>
            </a:r>
            <a:endParaRPr lang="en-CA" sz="1600" b="1" spc="300" dirty="0">
              <a:solidFill>
                <a:schemeClr val="tx2"/>
              </a:solidFill>
            </a:endParaRPr>
          </a:p>
        </p:txBody>
      </p:sp>
      <p:sp>
        <p:nvSpPr>
          <p:cNvPr id="26" name="TextBox 25">
            <a:extLst>
              <a:ext uri="{FF2B5EF4-FFF2-40B4-BE49-F238E27FC236}">
                <a16:creationId xmlns:a16="http://schemas.microsoft.com/office/drawing/2014/main" id="{693EF254-F9EF-3649-BCCE-B2C60EBB15B1}"/>
              </a:ext>
            </a:extLst>
          </p:cNvPr>
          <p:cNvSpPr txBox="1"/>
          <p:nvPr/>
        </p:nvSpPr>
        <p:spPr>
          <a:xfrm>
            <a:off x="1998919" y="4812511"/>
            <a:ext cx="568688" cy="320040"/>
          </a:xfrm>
          <a:prstGeom prst="roundRect">
            <a:avLst/>
          </a:prstGeom>
          <a:solidFill>
            <a:schemeClr val="tx2"/>
          </a:solidFill>
          <a:ln>
            <a:noFill/>
          </a:ln>
        </p:spPr>
        <p:txBody>
          <a:bodyPr wrap="none" lIns="0" tIns="72000" rIns="0" bIns="72000" rtlCol="0" anchor="ctr">
            <a:noAutofit/>
          </a:bodyPr>
          <a:lstStyle/>
          <a:p>
            <a:pPr algn="ctr"/>
            <a:r>
              <a:rPr lang="en-CA" sz="1400" b="1" dirty="0">
                <a:solidFill>
                  <a:schemeClr val="bg1"/>
                </a:solidFill>
                <a:latin typeface="Calibri" panose="020F0502020204030204" pitchFamily="34" charset="0"/>
                <a:cs typeface="Calibri" panose="020F0502020204030204" pitchFamily="34" charset="0"/>
              </a:rPr>
              <a:t>Day 1</a:t>
            </a:r>
          </a:p>
        </p:txBody>
      </p:sp>
      <p:sp>
        <p:nvSpPr>
          <p:cNvPr id="27" name="Text Box 7">
            <a:extLst>
              <a:ext uri="{FF2B5EF4-FFF2-40B4-BE49-F238E27FC236}">
                <a16:creationId xmlns:a16="http://schemas.microsoft.com/office/drawing/2014/main" id="{67E2161D-2C6F-B541-87F8-7F68D16F31AC}"/>
              </a:ext>
            </a:extLst>
          </p:cNvPr>
          <p:cNvSpPr txBox="1">
            <a:spLocks noChangeArrowheads="1"/>
          </p:cNvSpPr>
          <p:nvPr/>
        </p:nvSpPr>
        <p:spPr bwMode="auto">
          <a:xfrm>
            <a:off x="1804798" y="3909751"/>
            <a:ext cx="1228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0"/>
              </a:spcAft>
              <a:buNone/>
            </a:pPr>
            <a:r>
              <a:rPr lang="en-US" altLang="en-US" sz="1200" dirty="0">
                <a:latin typeface="Calibri" panose="020F0502020204030204" pitchFamily="34" charset="0"/>
                <a:cs typeface="Calibri" panose="020F0502020204030204" pitchFamily="34" charset="0"/>
              </a:rPr>
              <a:t>Notified of aunt’s passing and of </a:t>
            </a:r>
            <a:br>
              <a:rPr lang="en-US" altLang="en-US" sz="1200" dirty="0">
                <a:latin typeface="Calibri" panose="020F0502020204030204" pitchFamily="34" charset="0"/>
                <a:cs typeface="Calibri" panose="020F0502020204030204" pitchFamily="34" charset="0"/>
              </a:rPr>
            </a:br>
            <a:r>
              <a:rPr lang="en-US" altLang="en-US" sz="1200" dirty="0">
                <a:latin typeface="Calibri" panose="020F0502020204030204" pitchFamily="34" charset="0"/>
                <a:cs typeface="Calibri" panose="020F0502020204030204" pitchFamily="34" charset="0"/>
              </a:rPr>
              <a:t>$50,000 Insurance GIC left to her</a:t>
            </a:r>
          </a:p>
        </p:txBody>
      </p:sp>
      <p:sp>
        <p:nvSpPr>
          <p:cNvPr id="28" name="Text Box 21">
            <a:extLst>
              <a:ext uri="{FF2B5EF4-FFF2-40B4-BE49-F238E27FC236}">
                <a16:creationId xmlns:a16="http://schemas.microsoft.com/office/drawing/2014/main" id="{8250DDD1-FCF2-5E4D-BAB3-3C76332CB948}"/>
              </a:ext>
            </a:extLst>
          </p:cNvPr>
          <p:cNvSpPr txBox="1">
            <a:spLocks noChangeArrowheads="1"/>
          </p:cNvSpPr>
          <p:nvPr/>
        </p:nvSpPr>
        <p:spPr bwMode="auto">
          <a:xfrm>
            <a:off x="3033523" y="4814421"/>
            <a:ext cx="939491" cy="340519"/>
          </a:xfrm>
          <a:prstGeom prst="roundRect">
            <a:avLst/>
          </a:prstGeom>
          <a:solidFill>
            <a:schemeClr val="accent1"/>
          </a:solidFill>
          <a:ln>
            <a:noFill/>
          </a:ln>
        </p:spPr>
        <p:txBody>
          <a:bodyPr wrap="square">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00000"/>
              </a:lnSpc>
              <a:spcBef>
                <a:spcPct val="50000"/>
              </a:spcBef>
              <a:spcAft>
                <a:spcPct val="0"/>
              </a:spcAft>
              <a:buFontTx/>
              <a:buNone/>
            </a:pPr>
            <a:r>
              <a:rPr lang="en-US" altLang="en-US" sz="1400" b="1" dirty="0">
                <a:solidFill>
                  <a:schemeClr val="bg1"/>
                </a:solidFill>
                <a:latin typeface="Calibri" panose="020F0502020204030204" pitchFamily="34" charset="0"/>
                <a:cs typeface="Calibri" panose="020F0502020204030204" pitchFamily="34" charset="0"/>
              </a:rPr>
              <a:t>Week 2</a:t>
            </a:r>
          </a:p>
        </p:txBody>
      </p:sp>
      <p:sp>
        <p:nvSpPr>
          <p:cNvPr id="32" name="Text Box 23">
            <a:extLst>
              <a:ext uri="{FF2B5EF4-FFF2-40B4-BE49-F238E27FC236}">
                <a16:creationId xmlns:a16="http://schemas.microsoft.com/office/drawing/2014/main" id="{F73A7484-6461-0B4E-8B8C-BFBFA57D737D}"/>
              </a:ext>
            </a:extLst>
          </p:cNvPr>
          <p:cNvSpPr txBox="1">
            <a:spLocks noChangeArrowheads="1"/>
          </p:cNvSpPr>
          <p:nvPr/>
        </p:nvSpPr>
        <p:spPr bwMode="auto">
          <a:xfrm>
            <a:off x="9142488" y="1329053"/>
            <a:ext cx="2514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spcAft>
                <a:spcPct val="25000"/>
              </a:spcAft>
              <a:buChar char="•"/>
              <a:defRPr sz="20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20000"/>
              </a:spcBef>
              <a:spcAft>
                <a:spcPct val="2500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spcAft>
                <a:spcPct val="0"/>
              </a:spcAft>
              <a:buNone/>
            </a:pPr>
            <a:r>
              <a:rPr lang="en-US" altLang="en-US" sz="2400" b="1" baseline="30000" dirty="0">
                <a:solidFill>
                  <a:schemeClr val="accent1"/>
                </a:solidFill>
                <a:latin typeface="Calibri" panose="020F0502020204030204" pitchFamily="34" charset="0"/>
                <a:ea typeface="+mn-ea"/>
                <a:cs typeface="Calibri" panose="020F0502020204030204" pitchFamily="34" charset="0"/>
              </a:rPr>
              <a:t>Time passed after</a:t>
            </a:r>
            <a:br>
              <a:rPr lang="en-US" altLang="en-US" sz="2400" b="1" baseline="30000" dirty="0">
                <a:solidFill>
                  <a:schemeClr val="accent1"/>
                </a:solidFill>
                <a:latin typeface="Calibri" panose="020F0502020204030204" pitchFamily="34" charset="0"/>
                <a:ea typeface="+mn-ea"/>
                <a:cs typeface="Calibri" panose="020F0502020204030204" pitchFamily="34" charset="0"/>
              </a:rPr>
            </a:br>
            <a:r>
              <a:rPr lang="en-US" altLang="en-US" sz="2400" b="1" baseline="30000" dirty="0">
                <a:solidFill>
                  <a:schemeClr val="accent1"/>
                </a:solidFill>
                <a:latin typeface="Calibri" panose="020F0502020204030204" pitchFamily="34" charset="0"/>
                <a:ea typeface="+mn-ea"/>
                <a:cs typeface="Calibri" panose="020F0502020204030204" pitchFamily="34" charset="0"/>
              </a:rPr>
              <a:t>receiving inheritance</a:t>
            </a:r>
          </a:p>
        </p:txBody>
      </p:sp>
    </p:spTree>
    <p:extLst>
      <p:ext uri="{BB962C8B-B14F-4D97-AF65-F5344CB8AC3E}">
        <p14:creationId xmlns:p14="http://schemas.microsoft.com/office/powerpoint/2010/main" val="75037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  Insurance GICs*&amp;quot;&quot;/&gt;&lt;property id=&quot;20307&quot; value=&quot;256&quot;/&gt;&lt;/object&gt;&lt;object type=&quot;3&quot; unique_id=&quot;10005&quot;&gt;&lt;property id=&quot;20148&quot; value=&quot;5&quot;/&gt;&lt;property id=&quot;20300&quot; value=&quot;Slide 2 - &amp;quot;Agenda&amp;quot;&quot;/&gt;&lt;property id=&quot;20307&quot; value=&quot;257&quot;/&gt;&lt;/object&gt;&lt;object type=&quot;3&quot; unique_id=&quot;10007&quot;&gt;&lt;property id=&quot;20148&quot; value=&quot;5&quot;/&gt;&lt;property id=&quot;20300&quot; value=&quot;Slide 4 - &amp;quot;What is an accumulation annuity?&amp;quot;&quot;/&gt;&lt;property id=&quot;20307&quot; value=&quot;259&quot;/&gt;&lt;/object&gt;&lt;object type=&quot;3&quot; unique_id=&quot;10008&quot;&gt;&lt;property id=&quot;20148&quot; value=&quot;5&quot;/&gt;&lt;property id=&quot;20300&quot; value=&quot;Slide 5 - &amp;quot;Benefits of Insurance GICs &amp;quot;&quot;/&gt;&lt;property id=&quot;20307&quot; value=&quot;260&quot;/&gt;&lt;/object&gt;&lt;object type=&quot;3&quot; unique_id=&quot;10009&quot;&gt;&lt;property id=&quot;20148&quot; value=&quot;5&quot;/&gt;&lt;property id=&quot;20300&quot; value=&quot;Slide 6 - &amp;quot;1 &amp;quot;&quot;/&gt;&lt;property id=&quot;20307&quot; value=&quot;261&quot;/&gt;&lt;/object&gt;&lt;object type=&quot;3&quot; unique_id=&quot;10010&quot;&gt;&lt;property id=&quot;20148&quot; value=&quot;5&quot;/&gt;&lt;property id=&quot;20300&quot; value=&quot;Slide 7 - &amp;quot;Beneficiary designation &amp;quot;&quot;/&gt;&lt;property id=&quot;20307&quot; value=&quot;262&quot;/&gt;&lt;/object&gt;&lt;object type=&quot;3&quot; unique_id=&quot;10011&quot;&gt;&lt;property id=&quot;20148&quot; value=&quot;5&quot;/&gt;&lt;property id=&quot;20300&quot; value=&quot;Slide 8 - &amp;quot;Insurance GICs – in action &amp;quot;&quot;/&gt;&lt;property id=&quot;20307&quot; value=&quot;263&quot;/&gt;&lt;/object&gt;&lt;object type=&quot;3&quot; unique_id=&quot;10012&quot;&gt;&lt;property id=&quot;20148&quot; value=&quot;5&quot;/&gt;&lt;property id=&quot;20300&quot; value=&quot;Slide 9 - &amp;quot;Inheritance distribution timeline&amp;quot;&quot;/&gt;&lt;property id=&quot;20307&quot; value=&quot;264&quot;/&gt;&lt;/object&gt;&lt;object type=&quot;3&quot; unique_id=&quot;10013&quot;&gt;&lt;property id=&quot;20148&quot; value=&quot;5&quot;/&gt;&lt;property id=&quot;20300&quot; value=&quot;Slide 10 - &amp;quot;2 &amp;quot;&quot;/&gt;&lt;property id=&quot;20307&quot; value=&quot;265&quot;/&gt;&lt;/object&gt;&lt;object type=&quot;3&quot; unique_id=&quot;10014&quot;&gt;&lt;property id=&quot;20148&quot; value=&quot;5&quot;/&gt;&lt;property id=&quot;20300&quot; value=&quot;Slide 11 - &amp;quot;Pension Tax Credit&amp;quot;&quot;/&gt;&lt;property id=&quot;20307&quot; value=&quot;266&quot;/&gt;&lt;/object&gt;&lt;object type=&quot;3&quot; unique_id=&quot;10015&quot;&gt;&lt;property id=&quot;20148&quot; value=&quot;5&quot;/&gt;&lt;property id=&quot;20300&quot; value=&quot;Slide 12 - &amp;quot;T5 slip &amp;quot;&quot;/&gt;&lt;property id=&quot;20307&quot; value=&quot;267&quot;/&gt;&lt;/object&gt;&lt;object type=&quot;3&quot; unique_id=&quot;10016&quot;&gt;&lt;property id=&quot;20148&quot; value=&quot;5&quot;/&gt;&lt;property id=&quot;20300&quot; value=&quot;Slide 13 - &amp;quot;T5 slip &amp;quot;&quot;/&gt;&lt;property id=&quot;20307&quot; value=&quot;276&quot;/&gt;&lt;/object&gt;&lt;object type=&quot;3&quot; unique_id=&quot;10017&quot;&gt;&lt;property id=&quot;20148&quot; value=&quot;5&quot;/&gt;&lt;property id=&quot;20300&quot; value=&quot;Slide 14 - &amp;quot;Pension splitting illustration &amp;quot;&quot;/&gt;&lt;property id=&quot;20307&quot; value=&quot;268&quot;/&gt;&lt;/object&gt;&lt;object type=&quot;3&quot; unique_id=&quot;10018&quot;&gt;&lt;property id=&quot;20148&quot; value=&quot;5&quot;/&gt;&lt;property id=&quot;20300&quot; value=&quot;Slide 15 - &amp;quot; Pension splitting illustration &amp;quot;&quot;/&gt;&lt;property id=&quot;20307&quot; value=&quot;270&quot;/&gt;&lt;/object&gt;&lt;object type=&quot;3&quot; unique_id=&quot;10019&quot;&gt;&lt;property id=&quot;20148&quot; value=&quot;5&quot;/&gt;&lt;property id=&quot;20300&quot; value=&quot;Slide 16 - &amp;quot; Pension splitting illustration &amp;quot;&quot;/&gt;&lt;property id=&quot;20307&quot; value=&quot;269&quot;/&gt;&lt;/object&gt;&lt;object type=&quot;3&quot; unique_id=&quot;10020&quot;&gt;&lt;property id=&quot;20148&quot; value=&quot;5&quot;/&gt;&lt;property id=&quot;20300&quot; value=&quot;Slide 17 - &amp;quot;  Pension tax credit illustration &amp;quot;&quot;/&gt;&lt;property id=&quot;20307&quot; value=&quot;271&quot;/&gt;&lt;/object&gt;&lt;object type=&quot;3&quot; unique_id=&quot;10021&quot;&gt;&lt;property id=&quot;20148&quot; value=&quot;5&quot;/&gt;&lt;property id=&quot;20300&quot; value=&quot;Slide 18 - &amp;quot;Pension tax credit illustration &amp;quot;&quot;/&gt;&lt;property id=&quot;20307&quot; value=&quot;272&quot;/&gt;&lt;/object&gt;&lt;object type=&quot;3&quot; unique_id=&quot;10022&quot;&gt;&lt;property id=&quot;20148&quot; value=&quot;5&quot;/&gt;&lt;property id=&quot;20300&quot; value=&quot;Slide 19 - &amp;quot;3 &amp;quot;&quot;/&gt;&lt;property id=&quot;20307&quot; value=&quot;273&quot;/&gt;&lt;/object&gt;&lt;object type=&quot;3&quot; unique_id=&quot;10023&quot;&gt;&lt;property id=&quot;20148&quot; value=&quot;5&quot;/&gt;&lt;property id=&quot;20300&quot; value=&quot;Slide 20 - &amp;quot;Assuris: protection of assets&amp;quot;&quot;/&gt;&lt;property id=&quot;20307&quot; value=&quot;274&quot;/&gt;&lt;/object&gt;&lt;object type=&quot;3&quot; unique_id=&quot;10024&quot;&gt;&lt;property id=&quot;20148&quot; value=&quot;5&quot;/&gt;&lt;property id=&quot;20300&quot; value=&quot;Slide 21 - &amp;quot;Questions&amp;quot;&quot;/&gt;&lt;property id=&quot;20307&quot; value=&quot;275&quot;/&gt;&lt;/object&gt;&lt;object type=&quot;3&quot; unique_id=&quot;10071&quot;&gt;&lt;property id=&quot;20148&quot; value=&quot;5&quot;/&gt;&lt;property id=&quot;20300&quot; value=&quot;Slide 3 - &amp;quot;What is an insurance GIC? &amp;quot;&quot;/&gt;&lt;property id=&quot;20307&quot; value=&quot;277&quot;/&gt;&lt;/object&gt;&lt;/object&gt;&lt;/object&gt;&lt;/database&gt;"/>
  <p:tag name="SECTOMILLISECCONVERTED" val="1"/>
</p:tagLst>
</file>

<file path=ppt/theme/theme1.xml><?xml version="1.0" encoding="utf-8"?>
<a:theme xmlns:a="http://schemas.openxmlformats.org/drawingml/2006/main" name="Custom Design">
  <a:themeElements>
    <a:clrScheme name="SLGI 2020 Colours">
      <a:dk1>
        <a:srgbClr val="404040"/>
      </a:dk1>
      <a:lt1>
        <a:sysClr val="window" lastClr="FFFFFF"/>
      </a:lt1>
      <a:dk2>
        <a:srgbClr val="002D3D"/>
      </a:dk2>
      <a:lt2>
        <a:srgbClr val="E7E6E6"/>
      </a:lt2>
      <a:accent1>
        <a:srgbClr val="DF7227"/>
      </a:accent1>
      <a:accent2>
        <a:srgbClr val="FFCB05"/>
      </a:accent2>
      <a:accent3>
        <a:srgbClr val="A91E22"/>
      </a:accent3>
      <a:accent4>
        <a:srgbClr val="580B11"/>
      </a:accent4>
      <a:accent5>
        <a:srgbClr val="443636"/>
      </a:accent5>
      <a:accent6>
        <a:srgbClr val="004C6C"/>
      </a:accent6>
      <a:hlink>
        <a:srgbClr val="DF7227"/>
      </a:hlink>
      <a:folHlink>
        <a:srgbClr val="DF72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72000" rIns="0" bIns="72000" rtlCol="0">
        <a:noAutofit/>
      </a:bodyPr>
      <a:lstStyle>
        <a:defPPr algn="l">
          <a:defRPr sz="1800" dirty="0" err="1" smtClean="0">
            <a:solidFill>
              <a:schemeClr val="tx1"/>
            </a:solidFill>
          </a:defRPr>
        </a:defPPr>
      </a:lstStyle>
    </a:txDef>
  </a:objectDefaults>
  <a:extraClrSchemeLst/>
  <a:extLst>
    <a:ext uri="{05A4C25C-085E-4340-85A3-A5531E510DB2}">
      <thm15:themeFamily xmlns:thm15="http://schemas.microsoft.com/office/thememl/2012/main" name="SLGI Insurance GIC Invest smart minimze risk E V1.potx" id="{D6E7F632-8B18-8C4F-8563-A77259F6D40B}" vid="{66B159D7-F432-5843-BF11-4243E54944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xmlns="">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Url xmlns="d0f1ca06-04ab-44c4-966a-0602ce8cc232">
      <Url xsi:nil="true"/>
      <Description xsi:nil="true"/>
    </_dlc_DocIdUrl>
    <_ip_UnifiedCompliancePolicyUIAction xmlns="http://schemas.microsoft.com/sharepoint/v3" xsi:nil="true"/>
    <_dlc_DocId xmlns="d0f1ca06-04ab-44c4-966a-0602ce8cc232" xsi:nil="true"/>
    <Notes xmlns="84b5f5c7-db63-4bdc-870f-e5d56eb8293e" xsi:nil="true"/>
    <_ip_UnifiedCompliancePolicyProperties xmlns="http://schemas.microsoft.com/sharepoint/v3" xsi:nil="true"/>
    <_dlc_DocIdPersistId xmlns="d0f1ca06-04ab-44c4-966a-0602ce8cc23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4565C31060656488AC16350F017C3C0" ma:contentTypeVersion="40" ma:contentTypeDescription="Create a new document." ma:contentTypeScope="" ma:versionID="ea47e36836c4a005983f4e06f3b84da2">
  <xsd:schema xmlns:xsd="http://www.w3.org/2001/XMLSchema" xmlns:xs="http://www.w3.org/2001/XMLSchema" xmlns:p="http://schemas.microsoft.com/office/2006/metadata/properties" xmlns:ns1="http://schemas.microsoft.com/sharepoint/v3" xmlns:ns2="d0f1ca06-04ab-44c4-966a-0602ce8cc232" xmlns:ns3="84b5f5c7-db63-4bdc-870f-e5d56eb8293e" xmlns:ns4="a4f43d4f-0b14-4c8e-8515-e0946a1a7bc8" targetNamespace="http://schemas.microsoft.com/office/2006/metadata/properties" ma:root="true" ma:fieldsID="0ad4838c5b2dda610ce3a3da7d1d43c4" ns1:_="" ns2:_="" ns3:_="" ns4:_="">
    <xsd:import namespace="http://schemas.microsoft.com/sharepoint/v3"/>
    <xsd:import namespace="d0f1ca06-04ab-44c4-966a-0602ce8cc232"/>
    <xsd:import namespace="84b5f5c7-db63-4bdc-870f-e5d56eb8293e"/>
    <xsd:import namespace="a4f43d4f-0b14-4c8e-8515-e0946a1a7bc8"/>
    <xsd:element name="properties">
      <xsd:complexType>
        <xsd:sequence>
          <xsd:element name="documentManagement">
            <xsd:complexType>
              <xsd:all>
                <xsd:element ref="ns2:_dlc_DocId" minOccurs="0"/>
                <xsd:element ref="ns2:_dlc_DocIdUrl" minOccurs="0"/>
                <xsd:element ref="ns2:_dlc_DocIdPersistId" minOccurs="0"/>
                <xsd:element ref="ns3:MediaServiceGenerationTime" minOccurs="0"/>
                <xsd:element ref="ns3:MediaServiceEventHashCode" minOccurs="0"/>
                <xsd:element ref="ns4:SharedWithUsers" minOccurs="0"/>
                <xsd:element ref="ns4:SharedWithDetails" minOccurs="0"/>
                <xsd:element ref="ns3:MediaServiceAutoKeyPoints" minOccurs="0"/>
                <xsd:element ref="ns3:MediaServiceKeyPoints" minOccurs="0"/>
                <xsd:element ref="ns3:Not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f1ca06-04ab-44c4-966a-0602ce8cc23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false">
      <xsd:simpleType>
        <xsd:restriction base="dms:Text"/>
      </xsd:simpleType>
    </xsd:element>
    <xsd:element name="_dlc_DocIdUrl" ma:index="9"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4b5f5c7-db63-4bdc-870f-e5d56eb8293e" elementFormDefault="qualified">
    <xsd:import namespace="http://schemas.microsoft.com/office/2006/documentManagement/types"/>
    <xsd:import namespace="http://schemas.microsoft.com/office/infopath/2007/PartnerControls"/>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Notes" ma:index="17"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f43d4f-0b14-4c8e-8515-e0946a1a7bc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EE1FE4-87DD-4EA4-AAB9-0F6A799CCA8A}">
  <ds:schemaRefs>
    <ds:schemaRef ds:uri="http://schemas.microsoft.com/sharepoint/events"/>
    <ds:schemaRef ds:uri=""/>
  </ds:schemaRefs>
</ds:datastoreItem>
</file>

<file path=customXml/itemProps2.xml><?xml version="1.0" encoding="utf-8"?>
<ds:datastoreItem xmlns:ds="http://schemas.openxmlformats.org/officeDocument/2006/customXml" ds:itemID="{D76055B6-78E4-4B03-A39C-EC8010EF49ED}">
  <ds:schemaRefs>
    <ds:schemaRef ds:uri="http://purl.org/dc/terms/"/>
    <ds:schemaRef ds:uri="684dfe2e-54b8-4944-b9d8-f5e5cc2f7944"/>
    <ds:schemaRef ds:uri="http://schemas.microsoft.com/office/2006/documentManagement/types"/>
    <ds:schemaRef ds:uri="http://schemas.microsoft.com/office/infopath/2007/PartnerControls"/>
    <ds:schemaRef ds:uri="http://purl.org/dc/elements/1.1/"/>
    <ds:schemaRef ds:uri="http://schemas.microsoft.com/office/2006/metadata/properties"/>
    <ds:schemaRef ds:uri="b1975642-84e0-45e7-8854-7554d1b34982"/>
    <ds:schemaRef ds:uri="http://schemas.openxmlformats.org/package/2006/metadata/core-properties"/>
    <ds:schemaRef ds:uri="http://www.w3.org/XML/1998/namespace"/>
    <ds:schemaRef ds:uri="http://purl.org/dc/dcmitype/"/>
    <ds:schemaRef ds:uri="d0f1ca06-04ab-44c4-966a-0602ce8cc232"/>
    <ds:schemaRef ds:uri="http://schemas.microsoft.com/sharepoint/v3"/>
    <ds:schemaRef ds:uri="84b5f5c7-db63-4bdc-870f-e5d56eb8293e"/>
  </ds:schemaRefs>
</ds:datastoreItem>
</file>

<file path=customXml/itemProps3.xml><?xml version="1.0" encoding="utf-8"?>
<ds:datastoreItem xmlns:ds="http://schemas.openxmlformats.org/officeDocument/2006/customXml" ds:itemID="{9F9D9764-4E97-48AD-878C-2512F2D07CB9}">
  <ds:schemaRefs>
    <ds:schemaRef ds:uri="http://schemas.microsoft.com/sharepoint/v3/contenttype/forms"/>
  </ds:schemaRefs>
</ds:datastoreItem>
</file>

<file path=customXml/itemProps4.xml><?xml version="1.0" encoding="utf-8"?>
<ds:datastoreItem xmlns:ds="http://schemas.openxmlformats.org/officeDocument/2006/customXml" ds:itemID="{C0F890BE-24F9-44C1-827E-16D410832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f1ca06-04ab-44c4-966a-0602ce8cc232"/>
    <ds:schemaRef ds:uri="84b5f5c7-db63-4bdc-870f-e5d56eb8293e"/>
    <ds:schemaRef ds:uri="a4f43d4f-0b14-4c8e-8515-e0946a1a7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SLGI Insurance GIC Invest smart minimze risk E V1</Template>
  <TotalTime>105</TotalTime>
  <Words>2304</Words>
  <Application>Microsoft Office PowerPoint</Application>
  <PresentationFormat>Widescreen</PresentationFormat>
  <Paragraphs>284</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  Insurance GICs*</vt:lpstr>
      <vt:lpstr>Agenda</vt:lpstr>
      <vt:lpstr>What is an insurance GIC? </vt:lpstr>
      <vt:lpstr>What is an accumulation annuity?</vt:lpstr>
      <vt:lpstr>Benefits of Insurance GICs </vt:lpstr>
      <vt:lpstr>1 </vt:lpstr>
      <vt:lpstr>Beneficiary designation </vt:lpstr>
      <vt:lpstr>Insurance GICs – in action </vt:lpstr>
      <vt:lpstr>Inheritance distribution timeline</vt:lpstr>
      <vt:lpstr>2 </vt:lpstr>
      <vt:lpstr>Pension Tax Credit</vt:lpstr>
      <vt:lpstr>T5 slip </vt:lpstr>
      <vt:lpstr>T5 slip </vt:lpstr>
      <vt:lpstr>Pension splitting illustration </vt:lpstr>
      <vt:lpstr> Pension splitting illustration </vt:lpstr>
      <vt:lpstr> Pension splitting illustration </vt:lpstr>
      <vt:lpstr>  Pension tax credit illustration </vt:lpstr>
      <vt:lpstr>Pension tax credit illustration </vt:lpstr>
      <vt:lpstr>3 </vt:lpstr>
      <vt:lpstr>Assuris: protection of assets</vt:lpstr>
      <vt:lpstr>Questions</vt:lpstr>
      <vt:lpstr>PowerPoint Presentation</vt:lpstr>
    </vt:vector>
  </TitlesOfParts>
  <Company>Sun Life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GICs*</dc:title>
  <dc:creator>Adela Beharry</dc:creator>
  <cp:lastModifiedBy>Adela Beharry</cp:lastModifiedBy>
  <cp:revision>22</cp:revision>
  <dcterms:created xsi:type="dcterms:W3CDTF">2021-01-11T15:26:15Z</dcterms:created>
  <dcterms:modified xsi:type="dcterms:W3CDTF">2021-01-29T19:40:39Z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0x010100F4565C31060656488AC16350F017C3C0</vt:lpwstr>
  </property>
  <property fmtid="{D5CDD505-2E9C-101B-9397-08002B2CF9AE}" pid="3" name="_dlc_DocIdItemGuid">
    <vt:lpwstr>d8411b43-b33a-49a6-93d5-397cc624239b</vt:lpwstr>
  </property>
</Properties>
</file>